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letter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FF83"/>
    <a:srgbClr val="A13410"/>
    <a:srgbClr val="A24910"/>
    <a:srgbClr val="996633"/>
    <a:srgbClr val="FF91A3"/>
    <a:srgbClr val="FFA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9" autoAdjust="0"/>
    <p:restoredTop sz="93188" autoAdjust="0"/>
  </p:normalViewPr>
  <p:slideViewPr>
    <p:cSldViewPr snapToGrid="0" snapToObjects="1">
      <p:cViewPr>
        <p:scale>
          <a:sx n="125" d="100"/>
          <a:sy n="125" d="100"/>
        </p:scale>
        <p:origin x="-127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565E9-BB0B-2247-AA9E-C9F0B93F7C60}" type="doc">
      <dgm:prSet loTypeId="urn:microsoft.com/office/officeart/2005/8/layout/radial5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EE03C-3EBC-834A-9F72-839BA9AB92B0}">
      <dgm:prSet phldrT="[Text]" custT="1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  <a:latin typeface="+mj-lt"/>
            </a:rPr>
            <a:t>Barrow</a:t>
          </a:r>
          <a:endParaRPr lang="en-US" sz="1100" dirty="0">
            <a:solidFill>
              <a:schemeClr val="tx1"/>
            </a:solidFill>
            <a:latin typeface="+mj-lt"/>
          </a:endParaRPr>
        </a:p>
      </dgm:t>
    </dgm:pt>
    <dgm:pt modelId="{B369DEB8-9D4E-4B43-B2B6-513FD5E0B198}" type="parTrans" cxnId="{981E0D48-33D2-7747-82BE-7548044F634C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81BBF392-CDED-0D4E-B98F-6B934F90BE4D}" type="sibTrans" cxnId="{981E0D48-33D2-7747-82BE-7548044F634C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800BD3E2-B357-6840-BFEA-5E2EA5EE144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50" dirty="0" smtClean="0">
              <a:solidFill>
                <a:schemeClr val="tx1"/>
              </a:solidFill>
              <a:latin typeface="+mj-lt"/>
            </a:rPr>
            <a:t>coastal erosion</a:t>
          </a:r>
          <a:endParaRPr lang="en-US" sz="1050" dirty="0">
            <a:solidFill>
              <a:schemeClr val="tx1"/>
            </a:solidFill>
            <a:latin typeface="+mj-lt"/>
          </a:endParaRPr>
        </a:p>
      </dgm:t>
    </dgm:pt>
    <dgm:pt modelId="{DC510060-8F7E-414A-8892-BBCCCA9613A4}" type="parTrans" cxnId="{1221B537-413F-E54F-B790-1EC24912BBA4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354FFBEB-0B1D-904E-9B16-8B9F9971987E}" type="sibTrans" cxnId="{1221B537-413F-E54F-B790-1EC24912BBA4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1DC6BC4F-96D3-7B4A-9E99-2FB6E6A7ABB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50" dirty="0" smtClean="0">
              <a:solidFill>
                <a:schemeClr val="tx1"/>
              </a:solidFill>
              <a:latin typeface="+mj-lt"/>
            </a:rPr>
            <a:t>wetlands</a:t>
          </a:r>
          <a:endParaRPr lang="en-US" sz="950" dirty="0">
            <a:solidFill>
              <a:schemeClr val="tx1"/>
            </a:solidFill>
            <a:latin typeface="+mj-lt"/>
          </a:endParaRPr>
        </a:p>
      </dgm:t>
    </dgm:pt>
    <dgm:pt modelId="{44B78ED2-CD2B-564B-8F4A-5C8DD685FEEF}" type="parTrans" cxnId="{E5FE46C1-3E6D-3540-93C3-5DBC517B4F19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4543274D-B4A7-9246-B546-AAAF0AC6306E}" type="sibTrans" cxnId="{E5FE46C1-3E6D-3540-93C3-5DBC517B4F19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29E69A4B-D737-4A44-8A70-042065BD0B3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  <a:latin typeface="+mj-lt"/>
            </a:rPr>
            <a:t>land manage-ment</a:t>
          </a:r>
          <a:endParaRPr lang="en-US" sz="1000" dirty="0">
            <a:solidFill>
              <a:schemeClr val="tx1"/>
            </a:solidFill>
            <a:latin typeface="+mj-lt"/>
          </a:endParaRPr>
        </a:p>
      </dgm:t>
    </dgm:pt>
    <dgm:pt modelId="{4602A94A-3262-5543-B321-AD2CCE428F34}" type="parTrans" cxnId="{47995065-D5A1-FE42-B8A8-5485093C7A98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518809D4-F7EA-E342-97DA-F1FE2095D63D}" type="sibTrans" cxnId="{47995065-D5A1-FE42-B8A8-5485093C7A98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E51356D2-3BCF-A54B-BFC9-0850314EADF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050" dirty="0" smtClean="0">
              <a:solidFill>
                <a:schemeClr val="tx1"/>
              </a:solidFill>
              <a:latin typeface="+mj-lt"/>
            </a:rPr>
            <a:t>climate change</a:t>
          </a:r>
          <a:endParaRPr lang="en-US" sz="1050" dirty="0">
            <a:solidFill>
              <a:schemeClr val="tx1"/>
            </a:solidFill>
            <a:latin typeface="+mj-lt"/>
          </a:endParaRPr>
        </a:p>
      </dgm:t>
    </dgm:pt>
    <dgm:pt modelId="{2C3F328F-C35D-7641-9F23-100EDDEA8EE0}" type="parTrans" cxnId="{DCD57FC8-A34D-3747-AD71-8611C2F64476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DE3596CE-A212-2545-B3EE-0B4C44419008}" type="sibTrans" cxnId="{DCD57FC8-A34D-3747-AD71-8611C2F64476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69F554FF-4FF7-9C43-AB5A-B9574A4CF15D}">
      <dgm:prSet custT="1"/>
      <dgm:spPr>
        <a:solidFill>
          <a:srgbClr val="C00000"/>
        </a:solidFill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  <a:latin typeface="+mj-lt"/>
            </a:rPr>
            <a:t>scientific mapping</a:t>
          </a:r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2AE34CF2-AA3D-AB43-BF76-B20995B32BB1}" type="parTrans" cxnId="{0DABD9FF-5A09-B74B-B99D-5E101D85A04D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52AA4349-E2DB-4442-92A0-D3474E6667F0}" type="sibTrans" cxnId="{0DABD9FF-5A09-B74B-B99D-5E101D85A04D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DE69A84F-27A7-D24A-B844-82C7A059BF37}">
      <dgm:prSet custT="1"/>
      <dgm:spPr>
        <a:solidFill>
          <a:srgbClr val="FFC000"/>
        </a:solidFill>
      </dgm:spPr>
      <dgm:t>
        <a:bodyPr/>
        <a:lstStyle/>
        <a:p>
          <a:r>
            <a:rPr lang="en-US" sz="800" dirty="0" smtClean="0">
              <a:solidFill>
                <a:schemeClr val="tx1"/>
              </a:solidFill>
              <a:latin typeface="+mj-lt"/>
            </a:rPr>
            <a:t>training, education&amp; outreach</a:t>
          </a:r>
          <a:endParaRPr lang="en-US" sz="800" dirty="0">
            <a:solidFill>
              <a:schemeClr val="tx1"/>
            </a:solidFill>
            <a:latin typeface="+mj-lt"/>
          </a:endParaRPr>
        </a:p>
      </dgm:t>
    </dgm:pt>
    <dgm:pt modelId="{AB232149-A2DD-3F40-BDFA-C5788DE3444E}" type="parTrans" cxnId="{397C3384-EF62-8D4C-82E3-710E61B6EB9B}">
      <dgm:prSet custT="1"/>
      <dgm:spPr>
        <a:solidFill>
          <a:srgbClr val="A13410"/>
        </a:solidFill>
      </dgm:spPr>
      <dgm:t>
        <a:bodyPr/>
        <a:lstStyle/>
        <a:p>
          <a:endParaRPr lang="en-US" sz="900" dirty="0">
            <a:solidFill>
              <a:schemeClr val="tx1"/>
            </a:solidFill>
            <a:latin typeface="+mj-lt"/>
          </a:endParaRPr>
        </a:p>
      </dgm:t>
    </dgm:pt>
    <dgm:pt modelId="{C54613D4-895E-C84C-BF45-F52D3EE38C7E}" type="sibTrans" cxnId="{397C3384-EF62-8D4C-82E3-710E61B6EB9B}">
      <dgm:prSet/>
      <dgm:spPr/>
      <dgm:t>
        <a:bodyPr/>
        <a:lstStyle/>
        <a:p>
          <a:endParaRPr lang="en-US" sz="1200">
            <a:solidFill>
              <a:schemeClr val="tx1"/>
            </a:solidFill>
            <a:latin typeface="+mj-lt"/>
          </a:endParaRPr>
        </a:p>
      </dgm:t>
    </dgm:pt>
    <dgm:pt modelId="{45ACFCCC-F261-B14F-99CB-EFCAAC1A0E7F}" type="pres">
      <dgm:prSet presAssocID="{C39565E9-BB0B-2247-AA9E-C9F0B93F7C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310DE-71EB-A343-9DF6-C9A892CB11A5}" type="pres">
      <dgm:prSet presAssocID="{B7BEE03C-3EBC-834A-9F72-839BA9AB92B0}" presName="centerShape" presStyleLbl="node0" presStyleIdx="0" presStyleCnt="1"/>
      <dgm:spPr/>
      <dgm:t>
        <a:bodyPr/>
        <a:lstStyle/>
        <a:p>
          <a:endParaRPr lang="en-US"/>
        </a:p>
      </dgm:t>
    </dgm:pt>
    <dgm:pt modelId="{E02B051F-14B3-134A-8B6B-D5810B51D175}" type="pres">
      <dgm:prSet presAssocID="{DC510060-8F7E-414A-8892-BBCCCA9613A4}" presName="parTrans" presStyleLbl="sibTrans2D1" presStyleIdx="0" presStyleCnt="6" custFlipVert="1" custFlipHor="1"/>
      <dgm:spPr/>
      <dgm:t>
        <a:bodyPr/>
        <a:lstStyle/>
        <a:p>
          <a:endParaRPr lang="en-US"/>
        </a:p>
      </dgm:t>
    </dgm:pt>
    <dgm:pt modelId="{CD3406B7-723D-B348-AE67-9CBB8C96649F}" type="pres">
      <dgm:prSet presAssocID="{DC510060-8F7E-414A-8892-BBCCCA9613A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92D369A-9856-F24A-83E5-6069832F1EF6}" type="pres">
      <dgm:prSet presAssocID="{800BD3E2-B357-6840-BFEA-5E2EA5EE14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422E5-E87F-1840-BEE7-ED0C5BBC3690}" type="pres">
      <dgm:prSet presAssocID="{44B78ED2-CD2B-564B-8F4A-5C8DD685FEEF}" presName="parTrans" presStyleLbl="sibTrans2D1" presStyleIdx="1" presStyleCnt="6" custFlipVert="1" custFlipHor="1"/>
      <dgm:spPr/>
      <dgm:t>
        <a:bodyPr/>
        <a:lstStyle/>
        <a:p>
          <a:endParaRPr lang="en-US"/>
        </a:p>
      </dgm:t>
    </dgm:pt>
    <dgm:pt modelId="{1DCC96FD-8CE6-4C4A-96D5-2EEF1D85BCF0}" type="pres">
      <dgm:prSet presAssocID="{44B78ED2-CD2B-564B-8F4A-5C8DD685FEE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95776A2-6B48-8A4A-97EE-00DCEE67AD31}" type="pres">
      <dgm:prSet presAssocID="{1DC6BC4F-96D3-7B4A-9E99-2FB6E6A7AB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7ADE5-9142-D549-9822-D29B9BA03D5F}" type="pres">
      <dgm:prSet presAssocID="{4602A94A-3262-5543-B321-AD2CCE428F34}" presName="parTrans" presStyleLbl="sibTrans2D1" presStyleIdx="2" presStyleCnt="6" custFlipVert="1" custFlipHor="1"/>
      <dgm:spPr/>
      <dgm:t>
        <a:bodyPr/>
        <a:lstStyle/>
        <a:p>
          <a:endParaRPr lang="en-US"/>
        </a:p>
      </dgm:t>
    </dgm:pt>
    <dgm:pt modelId="{BA8FFE19-3ABD-0A49-8DA2-30A41F5372B2}" type="pres">
      <dgm:prSet presAssocID="{4602A94A-3262-5543-B321-AD2CCE428F3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6750966-88B8-9B4F-87BD-18809C283021}" type="pres">
      <dgm:prSet presAssocID="{29E69A4B-D737-4A44-8A70-042065BD0B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ECFFC-8D70-FB43-9E39-1E6005665A05}" type="pres">
      <dgm:prSet presAssocID="{2AE34CF2-AA3D-AB43-BF76-B20995B32BB1}" presName="parTrans" presStyleLbl="sibTrans2D1" presStyleIdx="3" presStyleCnt="6" custFlipVert="1" custFlipHor="1"/>
      <dgm:spPr/>
      <dgm:t>
        <a:bodyPr/>
        <a:lstStyle/>
        <a:p>
          <a:endParaRPr lang="en-US"/>
        </a:p>
      </dgm:t>
    </dgm:pt>
    <dgm:pt modelId="{480BBF19-EBE1-844B-ADF5-0CBCE59F58C4}" type="pres">
      <dgm:prSet presAssocID="{2AE34CF2-AA3D-AB43-BF76-B20995B32BB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414DF1E-8561-074F-80BE-D7C077F0B143}" type="pres">
      <dgm:prSet presAssocID="{69F554FF-4FF7-9C43-AB5A-B9574A4CF15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40A4B-7C63-D145-A50D-C4370D7FAA4A}" type="pres">
      <dgm:prSet presAssocID="{AB232149-A2DD-3F40-BDFA-C5788DE3444E}" presName="parTrans" presStyleLbl="sibTrans2D1" presStyleIdx="4" presStyleCnt="6" custFlipVert="1" custFlipHor="1"/>
      <dgm:spPr/>
      <dgm:t>
        <a:bodyPr/>
        <a:lstStyle/>
        <a:p>
          <a:endParaRPr lang="en-US"/>
        </a:p>
      </dgm:t>
    </dgm:pt>
    <dgm:pt modelId="{EDEAB9EE-F34C-BF42-8718-0C7D556D3BC2}" type="pres">
      <dgm:prSet presAssocID="{AB232149-A2DD-3F40-BDFA-C5788DE3444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46BB1FE-6AA8-824B-9CAB-C314CE6685C5}" type="pres">
      <dgm:prSet presAssocID="{DE69A84F-27A7-D24A-B844-82C7A059BF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1F069-2101-E445-A1D5-61D7CE6EB2AD}" type="pres">
      <dgm:prSet presAssocID="{2C3F328F-C35D-7641-9F23-100EDDEA8EE0}" presName="parTrans" presStyleLbl="sibTrans2D1" presStyleIdx="5" presStyleCnt="6" custFlipVert="1" custFlipHor="1"/>
      <dgm:spPr/>
      <dgm:t>
        <a:bodyPr/>
        <a:lstStyle/>
        <a:p>
          <a:endParaRPr lang="en-US"/>
        </a:p>
      </dgm:t>
    </dgm:pt>
    <dgm:pt modelId="{729BC7DB-FB84-7C4A-8F5B-959FEFC2DA39}" type="pres">
      <dgm:prSet presAssocID="{2C3F328F-C35D-7641-9F23-100EDDEA8EE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EF00AA4-17FE-A948-BE3B-DCAF8C1B47A9}" type="pres">
      <dgm:prSet presAssocID="{E51356D2-3BCF-A54B-BFC9-0850314EAD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D7498-9AE7-1847-A5D1-30CE184D82A0}" type="presOf" srcId="{2C3F328F-C35D-7641-9F23-100EDDEA8EE0}" destId="{729BC7DB-FB84-7C4A-8F5B-959FEFC2DA39}" srcOrd="1" destOrd="0" presId="urn:microsoft.com/office/officeart/2005/8/layout/radial5"/>
    <dgm:cxn modelId="{199532DF-9708-F149-BA4D-39EE7EADB50C}" type="presOf" srcId="{800BD3E2-B357-6840-BFEA-5E2EA5EE1443}" destId="{692D369A-9856-F24A-83E5-6069832F1EF6}" srcOrd="0" destOrd="0" presId="urn:microsoft.com/office/officeart/2005/8/layout/radial5"/>
    <dgm:cxn modelId="{4B7CF177-87A3-7D47-9E25-1ACBE5462100}" type="presOf" srcId="{44B78ED2-CD2B-564B-8F4A-5C8DD685FEEF}" destId="{1DCC96FD-8CE6-4C4A-96D5-2EEF1D85BCF0}" srcOrd="1" destOrd="0" presId="urn:microsoft.com/office/officeart/2005/8/layout/radial5"/>
    <dgm:cxn modelId="{5589E34C-62A2-0D43-9E7D-17E59C441E2F}" type="presOf" srcId="{2AE34CF2-AA3D-AB43-BF76-B20995B32BB1}" destId="{02BECFFC-8D70-FB43-9E39-1E6005665A05}" srcOrd="0" destOrd="0" presId="urn:microsoft.com/office/officeart/2005/8/layout/radial5"/>
    <dgm:cxn modelId="{B2550318-78EE-534A-BD86-B56150C5F9AE}" type="presOf" srcId="{DC510060-8F7E-414A-8892-BBCCCA9613A4}" destId="{CD3406B7-723D-B348-AE67-9CBB8C96649F}" srcOrd="1" destOrd="0" presId="urn:microsoft.com/office/officeart/2005/8/layout/radial5"/>
    <dgm:cxn modelId="{03F71A2C-6CD6-CE4F-AC48-B28EEC13F67C}" type="presOf" srcId="{AB232149-A2DD-3F40-BDFA-C5788DE3444E}" destId="{EDEAB9EE-F34C-BF42-8718-0C7D556D3BC2}" srcOrd="1" destOrd="0" presId="urn:microsoft.com/office/officeart/2005/8/layout/radial5"/>
    <dgm:cxn modelId="{CF6955D4-0AEA-1D4C-B028-8E398358392E}" type="presOf" srcId="{4602A94A-3262-5543-B321-AD2CCE428F34}" destId="{BA8FFE19-3ABD-0A49-8DA2-30A41F5372B2}" srcOrd="1" destOrd="0" presId="urn:microsoft.com/office/officeart/2005/8/layout/radial5"/>
    <dgm:cxn modelId="{E5FE46C1-3E6D-3540-93C3-5DBC517B4F19}" srcId="{B7BEE03C-3EBC-834A-9F72-839BA9AB92B0}" destId="{1DC6BC4F-96D3-7B4A-9E99-2FB6E6A7ABBF}" srcOrd="1" destOrd="0" parTransId="{44B78ED2-CD2B-564B-8F4A-5C8DD685FEEF}" sibTransId="{4543274D-B4A7-9246-B546-AAAF0AC6306E}"/>
    <dgm:cxn modelId="{0DABD9FF-5A09-B74B-B99D-5E101D85A04D}" srcId="{B7BEE03C-3EBC-834A-9F72-839BA9AB92B0}" destId="{69F554FF-4FF7-9C43-AB5A-B9574A4CF15D}" srcOrd="3" destOrd="0" parTransId="{2AE34CF2-AA3D-AB43-BF76-B20995B32BB1}" sibTransId="{52AA4349-E2DB-4442-92A0-D3474E6667F0}"/>
    <dgm:cxn modelId="{FCD58BFF-24A5-3941-B7D1-A90D4EB14987}" type="presOf" srcId="{1DC6BC4F-96D3-7B4A-9E99-2FB6E6A7ABBF}" destId="{B95776A2-6B48-8A4A-97EE-00DCEE67AD31}" srcOrd="0" destOrd="0" presId="urn:microsoft.com/office/officeart/2005/8/layout/radial5"/>
    <dgm:cxn modelId="{AC903F00-AB06-CC4F-9854-128EB4609CBF}" type="presOf" srcId="{69F554FF-4FF7-9C43-AB5A-B9574A4CF15D}" destId="{0414DF1E-8561-074F-80BE-D7C077F0B143}" srcOrd="0" destOrd="0" presId="urn:microsoft.com/office/officeart/2005/8/layout/radial5"/>
    <dgm:cxn modelId="{961FCD5A-EE31-264F-9B9F-5F3233413A8D}" type="presOf" srcId="{29E69A4B-D737-4A44-8A70-042065BD0B3A}" destId="{A6750966-88B8-9B4F-87BD-18809C283021}" srcOrd="0" destOrd="0" presId="urn:microsoft.com/office/officeart/2005/8/layout/radial5"/>
    <dgm:cxn modelId="{981E0D48-33D2-7747-82BE-7548044F634C}" srcId="{C39565E9-BB0B-2247-AA9E-C9F0B93F7C60}" destId="{B7BEE03C-3EBC-834A-9F72-839BA9AB92B0}" srcOrd="0" destOrd="0" parTransId="{B369DEB8-9D4E-4B43-B2B6-513FD5E0B198}" sibTransId="{81BBF392-CDED-0D4E-B98F-6B934F90BE4D}"/>
    <dgm:cxn modelId="{1221B537-413F-E54F-B790-1EC24912BBA4}" srcId="{B7BEE03C-3EBC-834A-9F72-839BA9AB92B0}" destId="{800BD3E2-B357-6840-BFEA-5E2EA5EE1443}" srcOrd="0" destOrd="0" parTransId="{DC510060-8F7E-414A-8892-BBCCCA9613A4}" sibTransId="{354FFBEB-0B1D-904E-9B16-8B9F9971987E}"/>
    <dgm:cxn modelId="{53B838EE-A36B-2A46-9EF5-B9443BC642CB}" type="presOf" srcId="{B7BEE03C-3EBC-834A-9F72-839BA9AB92B0}" destId="{3A1310DE-71EB-A343-9DF6-C9A892CB11A5}" srcOrd="0" destOrd="0" presId="urn:microsoft.com/office/officeart/2005/8/layout/radial5"/>
    <dgm:cxn modelId="{CF58F666-17C7-C04F-87CF-AB695F77CFDF}" type="presOf" srcId="{E51356D2-3BCF-A54B-BFC9-0850314EADFE}" destId="{5EF00AA4-17FE-A948-BE3B-DCAF8C1B47A9}" srcOrd="0" destOrd="0" presId="urn:microsoft.com/office/officeart/2005/8/layout/radial5"/>
    <dgm:cxn modelId="{DB284CDF-8310-C04A-A1A8-C9ED149CA79D}" type="presOf" srcId="{C39565E9-BB0B-2247-AA9E-C9F0B93F7C60}" destId="{45ACFCCC-F261-B14F-99CB-EFCAAC1A0E7F}" srcOrd="0" destOrd="0" presId="urn:microsoft.com/office/officeart/2005/8/layout/radial5"/>
    <dgm:cxn modelId="{B21B9486-D61D-7D44-A82F-ACAB3CB7BD9C}" type="presOf" srcId="{DE69A84F-27A7-D24A-B844-82C7A059BF37}" destId="{D46BB1FE-6AA8-824B-9CAB-C314CE6685C5}" srcOrd="0" destOrd="0" presId="urn:microsoft.com/office/officeart/2005/8/layout/radial5"/>
    <dgm:cxn modelId="{DCD57FC8-A34D-3747-AD71-8611C2F64476}" srcId="{B7BEE03C-3EBC-834A-9F72-839BA9AB92B0}" destId="{E51356D2-3BCF-A54B-BFC9-0850314EADFE}" srcOrd="5" destOrd="0" parTransId="{2C3F328F-C35D-7641-9F23-100EDDEA8EE0}" sibTransId="{DE3596CE-A212-2545-B3EE-0B4C44419008}"/>
    <dgm:cxn modelId="{397C3384-EF62-8D4C-82E3-710E61B6EB9B}" srcId="{B7BEE03C-3EBC-834A-9F72-839BA9AB92B0}" destId="{DE69A84F-27A7-D24A-B844-82C7A059BF37}" srcOrd="4" destOrd="0" parTransId="{AB232149-A2DD-3F40-BDFA-C5788DE3444E}" sibTransId="{C54613D4-895E-C84C-BF45-F52D3EE38C7E}"/>
    <dgm:cxn modelId="{47995065-D5A1-FE42-B8A8-5485093C7A98}" srcId="{B7BEE03C-3EBC-834A-9F72-839BA9AB92B0}" destId="{29E69A4B-D737-4A44-8A70-042065BD0B3A}" srcOrd="2" destOrd="0" parTransId="{4602A94A-3262-5543-B321-AD2CCE428F34}" sibTransId="{518809D4-F7EA-E342-97DA-F1FE2095D63D}"/>
    <dgm:cxn modelId="{CEDA768A-AE20-5E47-878C-335D3B931775}" type="presOf" srcId="{DC510060-8F7E-414A-8892-BBCCCA9613A4}" destId="{E02B051F-14B3-134A-8B6B-D5810B51D175}" srcOrd="0" destOrd="0" presId="urn:microsoft.com/office/officeart/2005/8/layout/radial5"/>
    <dgm:cxn modelId="{9928E1D3-BC71-A944-B7C2-FA2900F13F32}" type="presOf" srcId="{2AE34CF2-AA3D-AB43-BF76-B20995B32BB1}" destId="{480BBF19-EBE1-844B-ADF5-0CBCE59F58C4}" srcOrd="1" destOrd="0" presId="urn:microsoft.com/office/officeart/2005/8/layout/radial5"/>
    <dgm:cxn modelId="{1716BD7A-D663-294C-ABC4-7AA9B7A5EB1E}" type="presOf" srcId="{4602A94A-3262-5543-B321-AD2CCE428F34}" destId="{3F87ADE5-9142-D549-9822-D29B9BA03D5F}" srcOrd="0" destOrd="0" presId="urn:microsoft.com/office/officeart/2005/8/layout/radial5"/>
    <dgm:cxn modelId="{7B7BB97D-3918-2D42-B26F-6A1E40FC59EC}" type="presOf" srcId="{AB232149-A2DD-3F40-BDFA-C5788DE3444E}" destId="{9AE40A4B-7C63-D145-A50D-C4370D7FAA4A}" srcOrd="0" destOrd="0" presId="urn:microsoft.com/office/officeart/2005/8/layout/radial5"/>
    <dgm:cxn modelId="{D16A4D15-43A3-4E4A-A541-91FD488E82BD}" type="presOf" srcId="{44B78ED2-CD2B-564B-8F4A-5C8DD685FEEF}" destId="{30B422E5-E87F-1840-BEE7-ED0C5BBC3690}" srcOrd="0" destOrd="0" presId="urn:microsoft.com/office/officeart/2005/8/layout/radial5"/>
    <dgm:cxn modelId="{A094B63B-8348-FE44-B419-BD7352D36BF5}" type="presOf" srcId="{2C3F328F-C35D-7641-9F23-100EDDEA8EE0}" destId="{6BC1F069-2101-E445-A1D5-61D7CE6EB2AD}" srcOrd="0" destOrd="0" presId="urn:microsoft.com/office/officeart/2005/8/layout/radial5"/>
    <dgm:cxn modelId="{1A481BA2-0AE0-BC41-9B80-68B06481BBC9}" type="presParOf" srcId="{45ACFCCC-F261-B14F-99CB-EFCAAC1A0E7F}" destId="{3A1310DE-71EB-A343-9DF6-C9A892CB11A5}" srcOrd="0" destOrd="0" presId="urn:microsoft.com/office/officeart/2005/8/layout/radial5"/>
    <dgm:cxn modelId="{BA0CA8F3-6D37-614E-9B63-DC59E1B477D6}" type="presParOf" srcId="{45ACFCCC-F261-B14F-99CB-EFCAAC1A0E7F}" destId="{E02B051F-14B3-134A-8B6B-D5810B51D175}" srcOrd="1" destOrd="0" presId="urn:microsoft.com/office/officeart/2005/8/layout/radial5"/>
    <dgm:cxn modelId="{C5AA0E59-66EE-9C42-B600-C1370BC8075C}" type="presParOf" srcId="{E02B051F-14B3-134A-8B6B-D5810B51D175}" destId="{CD3406B7-723D-B348-AE67-9CBB8C96649F}" srcOrd="0" destOrd="0" presId="urn:microsoft.com/office/officeart/2005/8/layout/radial5"/>
    <dgm:cxn modelId="{F0923A6E-1B0C-6845-B3C7-D5670653B24C}" type="presParOf" srcId="{45ACFCCC-F261-B14F-99CB-EFCAAC1A0E7F}" destId="{692D369A-9856-F24A-83E5-6069832F1EF6}" srcOrd="2" destOrd="0" presId="urn:microsoft.com/office/officeart/2005/8/layout/radial5"/>
    <dgm:cxn modelId="{7697E90D-D23E-DB47-81E2-A6688ED2034D}" type="presParOf" srcId="{45ACFCCC-F261-B14F-99CB-EFCAAC1A0E7F}" destId="{30B422E5-E87F-1840-BEE7-ED0C5BBC3690}" srcOrd="3" destOrd="0" presId="urn:microsoft.com/office/officeart/2005/8/layout/radial5"/>
    <dgm:cxn modelId="{F6C4E059-875D-F14B-9CA9-81705D644C10}" type="presParOf" srcId="{30B422E5-E87F-1840-BEE7-ED0C5BBC3690}" destId="{1DCC96FD-8CE6-4C4A-96D5-2EEF1D85BCF0}" srcOrd="0" destOrd="0" presId="urn:microsoft.com/office/officeart/2005/8/layout/radial5"/>
    <dgm:cxn modelId="{DB1D392E-F0BF-394C-8312-208315A2694F}" type="presParOf" srcId="{45ACFCCC-F261-B14F-99CB-EFCAAC1A0E7F}" destId="{B95776A2-6B48-8A4A-97EE-00DCEE67AD31}" srcOrd="4" destOrd="0" presId="urn:microsoft.com/office/officeart/2005/8/layout/radial5"/>
    <dgm:cxn modelId="{CC81F565-4D4E-4C45-A342-8B858FDDB882}" type="presParOf" srcId="{45ACFCCC-F261-B14F-99CB-EFCAAC1A0E7F}" destId="{3F87ADE5-9142-D549-9822-D29B9BA03D5F}" srcOrd="5" destOrd="0" presId="urn:microsoft.com/office/officeart/2005/8/layout/radial5"/>
    <dgm:cxn modelId="{41DCB9DE-F553-D249-A7A7-602330DD8A4A}" type="presParOf" srcId="{3F87ADE5-9142-D549-9822-D29B9BA03D5F}" destId="{BA8FFE19-3ABD-0A49-8DA2-30A41F5372B2}" srcOrd="0" destOrd="0" presId="urn:microsoft.com/office/officeart/2005/8/layout/radial5"/>
    <dgm:cxn modelId="{79303D56-760A-E943-9458-3C1770761C0A}" type="presParOf" srcId="{45ACFCCC-F261-B14F-99CB-EFCAAC1A0E7F}" destId="{A6750966-88B8-9B4F-87BD-18809C283021}" srcOrd="6" destOrd="0" presId="urn:microsoft.com/office/officeart/2005/8/layout/radial5"/>
    <dgm:cxn modelId="{0B185E62-D2CF-3E4C-BDAB-88B139633578}" type="presParOf" srcId="{45ACFCCC-F261-B14F-99CB-EFCAAC1A0E7F}" destId="{02BECFFC-8D70-FB43-9E39-1E6005665A05}" srcOrd="7" destOrd="0" presId="urn:microsoft.com/office/officeart/2005/8/layout/radial5"/>
    <dgm:cxn modelId="{3927BF68-A8AC-1745-983D-BDE8F9CB0C30}" type="presParOf" srcId="{02BECFFC-8D70-FB43-9E39-1E6005665A05}" destId="{480BBF19-EBE1-844B-ADF5-0CBCE59F58C4}" srcOrd="0" destOrd="0" presId="urn:microsoft.com/office/officeart/2005/8/layout/radial5"/>
    <dgm:cxn modelId="{EC008DC7-7DA2-DF42-900C-A6358C031E1F}" type="presParOf" srcId="{45ACFCCC-F261-B14F-99CB-EFCAAC1A0E7F}" destId="{0414DF1E-8561-074F-80BE-D7C077F0B143}" srcOrd="8" destOrd="0" presId="urn:microsoft.com/office/officeart/2005/8/layout/radial5"/>
    <dgm:cxn modelId="{431E1E01-ADE4-B04E-9E0C-04E21C5578A6}" type="presParOf" srcId="{45ACFCCC-F261-B14F-99CB-EFCAAC1A0E7F}" destId="{9AE40A4B-7C63-D145-A50D-C4370D7FAA4A}" srcOrd="9" destOrd="0" presId="urn:microsoft.com/office/officeart/2005/8/layout/radial5"/>
    <dgm:cxn modelId="{1A9D6B53-FEE4-4243-8593-CC9F2B04824B}" type="presParOf" srcId="{9AE40A4B-7C63-D145-A50D-C4370D7FAA4A}" destId="{EDEAB9EE-F34C-BF42-8718-0C7D556D3BC2}" srcOrd="0" destOrd="0" presId="urn:microsoft.com/office/officeart/2005/8/layout/radial5"/>
    <dgm:cxn modelId="{C88045C0-8C42-5148-B2DD-DF77B4F3A7A2}" type="presParOf" srcId="{45ACFCCC-F261-B14F-99CB-EFCAAC1A0E7F}" destId="{D46BB1FE-6AA8-824B-9CAB-C314CE6685C5}" srcOrd="10" destOrd="0" presId="urn:microsoft.com/office/officeart/2005/8/layout/radial5"/>
    <dgm:cxn modelId="{39B92B5C-3FFE-FE45-A50E-61D1F0CB889A}" type="presParOf" srcId="{45ACFCCC-F261-B14F-99CB-EFCAAC1A0E7F}" destId="{6BC1F069-2101-E445-A1D5-61D7CE6EB2AD}" srcOrd="11" destOrd="0" presId="urn:microsoft.com/office/officeart/2005/8/layout/radial5"/>
    <dgm:cxn modelId="{646CC9BB-F2FF-8249-9722-E06CA4D84E76}" type="presParOf" srcId="{6BC1F069-2101-E445-A1D5-61D7CE6EB2AD}" destId="{729BC7DB-FB84-7C4A-8F5B-959FEFC2DA39}" srcOrd="0" destOrd="0" presId="urn:microsoft.com/office/officeart/2005/8/layout/radial5"/>
    <dgm:cxn modelId="{03CB3888-906F-F44F-ACE5-390896F302CA}" type="presParOf" srcId="{45ACFCCC-F261-B14F-99CB-EFCAAC1A0E7F}" destId="{5EF00AA4-17FE-A948-BE3B-DCAF8C1B47A9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310DE-71EB-A343-9DF6-C9A892CB11A5}">
      <dsp:nvSpPr>
        <dsp:cNvPr id="0" name=""/>
        <dsp:cNvSpPr/>
      </dsp:nvSpPr>
      <dsp:spPr>
        <a:xfrm>
          <a:off x="976530" y="947739"/>
          <a:ext cx="674973" cy="674973"/>
        </a:xfrm>
        <a:prstGeom prst="ellipse">
          <a:avLst/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+mj-lt"/>
            </a:rPr>
            <a:t>Barrow</a:t>
          </a:r>
          <a:endParaRPr lang="en-US" sz="1100" kern="1200" dirty="0">
            <a:solidFill>
              <a:schemeClr val="tx1"/>
            </a:solidFill>
            <a:latin typeface="+mj-lt"/>
          </a:endParaRPr>
        </a:p>
      </dsp:txBody>
      <dsp:txXfrm>
        <a:off x="1075378" y="1046587"/>
        <a:ext cx="477277" cy="477277"/>
      </dsp:txXfrm>
    </dsp:sp>
    <dsp:sp modelId="{E02B051F-14B3-134A-8B6B-D5810B51D175}">
      <dsp:nvSpPr>
        <dsp:cNvPr id="0" name=""/>
        <dsp:cNvSpPr/>
      </dsp:nvSpPr>
      <dsp:spPr>
        <a:xfrm rot="16200000" flipH="1" flipV="1">
          <a:off x="1242155" y="701473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-10800000">
        <a:off x="1263714" y="725813"/>
        <a:ext cx="100606" cy="137695"/>
      </dsp:txXfrm>
    </dsp:sp>
    <dsp:sp modelId="{692D369A-9856-F24A-83E5-6069832F1EF6}">
      <dsp:nvSpPr>
        <dsp:cNvPr id="0" name=""/>
        <dsp:cNvSpPr/>
      </dsp:nvSpPr>
      <dsp:spPr>
        <a:xfrm>
          <a:off x="976530" y="1589"/>
          <a:ext cx="674973" cy="67497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+mj-lt"/>
            </a:rPr>
            <a:t>coastal erosion</a:t>
          </a:r>
          <a:endParaRPr lang="en-US" sz="1050" kern="1200" dirty="0">
            <a:solidFill>
              <a:schemeClr val="tx1"/>
            </a:solidFill>
            <a:latin typeface="+mj-lt"/>
          </a:endParaRPr>
        </a:p>
      </dsp:txBody>
      <dsp:txXfrm>
        <a:off x="1075378" y="100437"/>
        <a:ext cx="477277" cy="477277"/>
      </dsp:txXfrm>
    </dsp:sp>
    <dsp:sp modelId="{30B422E5-E87F-1840-BEE7-ED0C5BBC3690}">
      <dsp:nvSpPr>
        <dsp:cNvPr id="0" name=""/>
        <dsp:cNvSpPr/>
      </dsp:nvSpPr>
      <dsp:spPr>
        <a:xfrm rot="19800000" flipH="1" flipV="1">
          <a:off x="1648327" y="935976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-10800000">
        <a:off x="1688556" y="971095"/>
        <a:ext cx="100606" cy="137695"/>
      </dsp:txXfrm>
    </dsp:sp>
    <dsp:sp modelId="{B95776A2-6B48-8A4A-97EE-00DCEE67AD31}">
      <dsp:nvSpPr>
        <dsp:cNvPr id="0" name=""/>
        <dsp:cNvSpPr/>
      </dsp:nvSpPr>
      <dsp:spPr>
        <a:xfrm>
          <a:off x="1795919" y="474664"/>
          <a:ext cx="674973" cy="67497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kern="1200" dirty="0" smtClean="0">
              <a:solidFill>
                <a:schemeClr val="tx1"/>
              </a:solidFill>
              <a:latin typeface="+mj-lt"/>
            </a:rPr>
            <a:t>wetlands</a:t>
          </a:r>
          <a:endParaRPr lang="en-US" sz="950" kern="1200" dirty="0">
            <a:solidFill>
              <a:schemeClr val="tx1"/>
            </a:solidFill>
            <a:latin typeface="+mj-lt"/>
          </a:endParaRPr>
        </a:p>
      </dsp:txBody>
      <dsp:txXfrm>
        <a:off x="1894767" y="573512"/>
        <a:ext cx="477277" cy="477277"/>
      </dsp:txXfrm>
    </dsp:sp>
    <dsp:sp modelId="{3F87ADE5-9142-D549-9822-D29B9BA03D5F}">
      <dsp:nvSpPr>
        <dsp:cNvPr id="0" name=""/>
        <dsp:cNvSpPr/>
      </dsp:nvSpPr>
      <dsp:spPr>
        <a:xfrm rot="1800000" flipH="1" flipV="1">
          <a:off x="1648327" y="1404984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10800000">
        <a:off x="1688556" y="1461661"/>
        <a:ext cx="100606" cy="137695"/>
      </dsp:txXfrm>
    </dsp:sp>
    <dsp:sp modelId="{A6750966-88B8-9B4F-87BD-18809C283021}">
      <dsp:nvSpPr>
        <dsp:cNvPr id="0" name=""/>
        <dsp:cNvSpPr/>
      </dsp:nvSpPr>
      <dsp:spPr>
        <a:xfrm>
          <a:off x="1795919" y="1420814"/>
          <a:ext cx="674973" cy="67497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  <a:latin typeface="+mj-lt"/>
            </a:rPr>
            <a:t>land manage-ment</a:t>
          </a:r>
          <a:endParaRPr lang="en-US" sz="1000" kern="1200" dirty="0">
            <a:solidFill>
              <a:schemeClr val="tx1"/>
            </a:solidFill>
            <a:latin typeface="+mj-lt"/>
          </a:endParaRPr>
        </a:p>
      </dsp:txBody>
      <dsp:txXfrm>
        <a:off x="1894767" y="1519662"/>
        <a:ext cx="477277" cy="477277"/>
      </dsp:txXfrm>
    </dsp:sp>
    <dsp:sp modelId="{02BECFFC-8D70-FB43-9E39-1E6005665A05}">
      <dsp:nvSpPr>
        <dsp:cNvPr id="0" name=""/>
        <dsp:cNvSpPr/>
      </dsp:nvSpPr>
      <dsp:spPr>
        <a:xfrm rot="5400000" flipH="1" flipV="1">
          <a:off x="1242155" y="1639487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10800000">
        <a:off x="1263714" y="1706944"/>
        <a:ext cx="100606" cy="137695"/>
      </dsp:txXfrm>
    </dsp:sp>
    <dsp:sp modelId="{0414DF1E-8561-074F-80BE-D7C077F0B143}">
      <dsp:nvSpPr>
        <dsp:cNvPr id="0" name=""/>
        <dsp:cNvSpPr/>
      </dsp:nvSpPr>
      <dsp:spPr>
        <a:xfrm>
          <a:off x="976530" y="1893888"/>
          <a:ext cx="674973" cy="67497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  <a:latin typeface="+mj-lt"/>
            </a:rPr>
            <a:t>scientific mapping</a:t>
          </a: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>
        <a:off x="1075378" y="1992736"/>
        <a:ext cx="477277" cy="477277"/>
      </dsp:txXfrm>
    </dsp:sp>
    <dsp:sp modelId="{9AE40A4B-7C63-D145-A50D-C4370D7FAA4A}">
      <dsp:nvSpPr>
        <dsp:cNvPr id="0" name=""/>
        <dsp:cNvSpPr/>
      </dsp:nvSpPr>
      <dsp:spPr>
        <a:xfrm rot="9000000" flipH="1" flipV="1">
          <a:off x="835983" y="1404984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10800000">
        <a:off x="838871" y="1461661"/>
        <a:ext cx="100606" cy="137695"/>
      </dsp:txXfrm>
    </dsp:sp>
    <dsp:sp modelId="{D46BB1FE-6AA8-824B-9CAB-C314CE6685C5}">
      <dsp:nvSpPr>
        <dsp:cNvPr id="0" name=""/>
        <dsp:cNvSpPr/>
      </dsp:nvSpPr>
      <dsp:spPr>
        <a:xfrm>
          <a:off x="157140" y="1420814"/>
          <a:ext cx="674973" cy="67497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  <a:latin typeface="+mj-lt"/>
            </a:rPr>
            <a:t>training, education&amp; outreach</a:t>
          </a:r>
          <a:endParaRPr lang="en-US" sz="800" kern="1200" dirty="0">
            <a:solidFill>
              <a:schemeClr val="tx1"/>
            </a:solidFill>
            <a:latin typeface="+mj-lt"/>
          </a:endParaRPr>
        </a:p>
      </dsp:txBody>
      <dsp:txXfrm>
        <a:off x="255988" y="1519662"/>
        <a:ext cx="477277" cy="477277"/>
      </dsp:txXfrm>
    </dsp:sp>
    <dsp:sp modelId="{6BC1F069-2101-E445-A1D5-61D7CE6EB2AD}">
      <dsp:nvSpPr>
        <dsp:cNvPr id="0" name=""/>
        <dsp:cNvSpPr/>
      </dsp:nvSpPr>
      <dsp:spPr>
        <a:xfrm rot="12600000" flipH="1" flipV="1">
          <a:off x="835983" y="935976"/>
          <a:ext cx="143723" cy="229491"/>
        </a:xfrm>
        <a:prstGeom prst="rightArrow">
          <a:avLst>
            <a:gd name="adj1" fmla="val 60000"/>
            <a:gd name="adj2" fmla="val 50000"/>
          </a:avLst>
        </a:prstGeom>
        <a:solidFill>
          <a:srgbClr val="A134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  <a:latin typeface="+mj-lt"/>
          </a:endParaRPr>
        </a:p>
      </dsp:txBody>
      <dsp:txXfrm rot="10800000">
        <a:off x="838871" y="971095"/>
        <a:ext cx="100606" cy="137695"/>
      </dsp:txXfrm>
    </dsp:sp>
    <dsp:sp modelId="{5EF00AA4-17FE-A948-BE3B-DCAF8C1B47A9}">
      <dsp:nvSpPr>
        <dsp:cNvPr id="0" name=""/>
        <dsp:cNvSpPr/>
      </dsp:nvSpPr>
      <dsp:spPr>
        <a:xfrm>
          <a:off x="157140" y="474664"/>
          <a:ext cx="674973" cy="67497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+mj-lt"/>
            </a:rPr>
            <a:t>climate change</a:t>
          </a:r>
          <a:endParaRPr lang="en-US" sz="1050" kern="1200" dirty="0">
            <a:solidFill>
              <a:schemeClr val="tx1"/>
            </a:solidFill>
            <a:latin typeface="+mj-lt"/>
          </a:endParaRPr>
        </a:p>
      </dsp:txBody>
      <dsp:txXfrm>
        <a:off x="255988" y="573512"/>
        <a:ext cx="477277" cy="477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FB963C5-7D86-7042-AC31-B6C78D177B90}" type="datetimeFigureOut">
              <a:rPr lang="en-US" smtClean="0"/>
              <a:t>8/8/2013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29C59B-A3DC-4648-B394-B8969EDE7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4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89FB-C61D-2C4B-A562-A868F630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2BD2-F707-6D4C-9263-5348817D8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D6A6-1BF0-624D-BFF2-ACE496217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FDB2-9C7E-1846-840B-F5517E981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CB22-452C-3641-B52B-14F570FA8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D6B9-7008-DC4E-9FE8-1CE7E46E7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378F-2910-0441-A170-F63D51CEB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156D-EB11-C94B-8BD3-601C91D87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FF37-16D1-BE4A-8716-F5E923ACA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239E-AECD-E448-B662-AB8CD39115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6AB3-EA88-E54C-8481-1DD82E3CF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999420-C822-4E40-B7C6-3AEF08CCF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idar_background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3047" cy="685728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428355" y="252532"/>
            <a:ext cx="3648246" cy="1554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132" y="1064892"/>
            <a:ext cx="3092693" cy="454562"/>
            <a:chOff x="757840" y="1064892"/>
            <a:chExt cx="3092693" cy="454562"/>
          </a:xfrm>
        </p:grpSpPr>
        <p:pic>
          <p:nvPicPr>
            <p:cNvPr id="5" name="Picture 4" descr="logo_umiaq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40" y="1097361"/>
              <a:ext cx="672615" cy="389625"/>
            </a:xfrm>
            <a:prstGeom prst="rect">
              <a:avLst/>
            </a:prstGeom>
          </p:spPr>
        </p:pic>
        <p:pic>
          <p:nvPicPr>
            <p:cNvPr id="6" name="Picture 5" descr="instaar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880" y="1064892"/>
              <a:ext cx="604653" cy="454562"/>
            </a:xfrm>
            <a:prstGeom prst="rect">
              <a:avLst/>
            </a:prstGeom>
          </p:spPr>
        </p:pic>
        <p:pic>
          <p:nvPicPr>
            <p:cNvPr id="7" name="Picture 6" descr="nunatech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313" y="1064892"/>
              <a:ext cx="636387" cy="454562"/>
            </a:xfrm>
            <a:prstGeom prst="rect">
              <a:avLst/>
            </a:prstGeom>
          </p:spPr>
        </p:pic>
        <p:pic>
          <p:nvPicPr>
            <p:cNvPr id="8" name="Picture 7" descr="utep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634" y="1064892"/>
              <a:ext cx="587500" cy="45456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03052" y="500336"/>
            <a:ext cx="2698852" cy="454562"/>
            <a:chOff x="825415" y="500336"/>
            <a:chExt cx="2698852" cy="454562"/>
          </a:xfrm>
        </p:grpSpPr>
        <p:pic>
          <p:nvPicPr>
            <p:cNvPr id="9" name="Picture 8" descr="logo2005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395" y="500336"/>
              <a:ext cx="378004" cy="454562"/>
            </a:xfrm>
            <a:prstGeom prst="rect">
              <a:avLst/>
            </a:prstGeom>
          </p:spPr>
        </p:pic>
        <p:pic>
          <p:nvPicPr>
            <p:cNvPr id="10" name="Picture 9" descr="ciap_logo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15" y="500336"/>
              <a:ext cx="449215" cy="454562"/>
            </a:xfrm>
            <a:prstGeom prst="rect">
              <a:avLst/>
            </a:prstGeom>
          </p:spPr>
        </p:pic>
        <p:pic>
          <p:nvPicPr>
            <p:cNvPr id="11" name="Picture 10" descr="alaska-state-seal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164" y="500336"/>
              <a:ext cx="454562" cy="454562"/>
            </a:xfrm>
            <a:prstGeom prst="rect">
              <a:avLst/>
            </a:prstGeom>
          </p:spPr>
        </p:pic>
        <p:pic>
          <p:nvPicPr>
            <p:cNvPr id="12" name="Picture 11" descr="North_Slope_Borough_ak_seal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490" y="500336"/>
              <a:ext cx="463777" cy="45456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60286" y="6070635"/>
            <a:ext cx="358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latin typeface="+mn-lt"/>
              </a:rPr>
              <a:t>This </a:t>
            </a:r>
            <a:r>
              <a:rPr lang="en-US" sz="800" i="1" dirty="0" smtClean="0">
                <a:latin typeface="+mn-lt"/>
              </a:rPr>
              <a:t>project is funded </a:t>
            </a:r>
            <a:r>
              <a:rPr lang="en-US" sz="800" i="1" dirty="0">
                <a:latin typeface="+mn-lt"/>
              </a:rPr>
              <a:t>with qualified outer continental shelf oil and gas revenues by the Coastal Impact Assistance Program, Fish and Wildlife Service, U.S. Department of the Interior</a:t>
            </a:r>
            <a:r>
              <a:rPr lang="en-US" sz="800" i="1" dirty="0" smtClean="0">
                <a:latin typeface="+mn-lt"/>
              </a:rPr>
              <a:t>.</a:t>
            </a:r>
            <a:endParaRPr lang="en-US" sz="800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5734" y="1007789"/>
            <a:ext cx="3036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New apps to assist the Barrow community …</a:t>
            </a:r>
            <a:endParaRPr lang="en-US" sz="12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2132" y="141562"/>
            <a:ext cx="416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BAID Project</a:t>
            </a:r>
          </a:p>
          <a:p>
            <a:pPr algn="ctr"/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Online Decision Support Tools for </a:t>
            </a:r>
          </a:p>
          <a:p>
            <a:pPr algn="ctr"/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Sustainable Community Development 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0726" y="5345171"/>
            <a:ext cx="3827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A new project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smtClean="0">
                <a:latin typeface="+mn-lt"/>
              </a:rPr>
              <a:t>“Barrow </a:t>
            </a:r>
            <a:r>
              <a:rPr lang="en-US" sz="1000" dirty="0">
                <a:latin typeface="+mn-lt"/>
              </a:rPr>
              <a:t>Area Information Database (BAID</a:t>
            </a:r>
            <a:r>
              <a:rPr lang="en-US" sz="1000" dirty="0" smtClean="0">
                <a:latin typeface="+mn-lt"/>
              </a:rPr>
              <a:t>) Decision </a:t>
            </a:r>
            <a:r>
              <a:rPr lang="en-US" sz="1000" dirty="0">
                <a:latin typeface="+mn-lt"/>
              </a:rPr>
              <a:t>Support Tools </a:t>
            </a:r>
            <a:r>
              <a:rPr lang="en-US" sz="1000" dirty="0" smtClean="0">
                <a:latin typeface="+mn-lt"/>
              </a:rPr>
              <a:t>Development”, has been funded by the Coastal Impact Assistance Program to create “web map apps” to assist the Barrow community with environmentally sustainable, low-impact community development.</a:t>
            </a:r>
            <a:endParaRPr lang="en-US" sz="1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9897" y="3156357"/>
            <a:ext cx="304447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 more about climate change, coastal erosion, wetlands, and more through online, interactive maps and tools.</a:t>
            </a:r>
          </a:p>
          <a:p>
            <a:endParaRPr 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Visualize, navigate, and find scientific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datasets 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map layers.</a:t>
            </a:r>
          </a:p>
          <a:p>
            <a:endParaRPr 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Community customized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mapping tools to guide decision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making.</a:t>
            </a:r>
            <a:endParaRPr lang="en-US" sz="1400" dirty="0"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8952136" y="480595"/>
            <a:ext cx="0" cy="5896811"/>
          </a:xfrm>
          <a:prstGeom prst="line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06939" y="480595"/>
            <a:ext cx="0" cy="5896811"/>
          </a:xfrm>
          <a:prstGeom prst="line">
            <a:avLst/>
          </a:prstGeom>
          <a:noFill/>
          <a:ln w="19050" cap="flat" cmpd="sng" algn="ctr">
            <a:solidFill>
              <a:schemeClr val="accent5">
                <a:lumMod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93924" y="1721323"/>
            <a:ext cx="3317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Questions can be directed to Lars.Nelson</a:t>
            </a:r>
            <a:r>
              <a:rPr lang="en-US" sz="1000" dirty="0">
                <a:latin typeface="+mn-lt"/>
              </a:rPr>
              <a:t>@UICUmiaq.com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1511" y="6223725"/>
            <a:ext cx="1162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>
                <a:latin typeface="+mn-lt"/>
              </a:rPr>
              <a:t>… </a:t>
            </a:r>
            <a:r>
              <a:rPr lang="en-US" sz="1200" i="1" dirty="0" smtClean="0">
                <a:latin typeface="+mn-lt"/>
              </a:rPr>
              <a:t>coming soon.</a:t>
            </a:r>
            <a:endParaRPr lang="en-US" sz="1200" i="1" dirty="0"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46" y="1416195"/>
            <a:ext cx="1371600" cy="134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barrow-sea-ice_299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46" y="1383045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sunset-on-barrow-beach_590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6" y="1383045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lidar_inse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7" y="2128719"/>
            <a:ext cx="3314355" cy="380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40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ic_landsat_roads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3920056" y="375990"/>
            <a:ext cx="4892973" cy="20644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86001" y="227357"/>
            <a:ext cx="3384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Barrow Area Decision Support Tools</a:t>
            </a:r>
            <a:endParaRPr lang="en-US" sz="1600" b="1" dirty="0">
              <a:solidFill>
                <a:schemeClr val="accent5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404" y="912559"/>
            <a:ext cx="33003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en-US" sz="1200" dirty="0" smtClean="0">
                <a:latin typeface="+mj-lt"/>
              </a:rPr>
              <a:t>Community Development Tool</a:t>
            </a:r>
          </a:p>
          <a:p>
            <a:pPr lvl="1"/>
            <a:r>
              <a:rPr lang="en-US" sz="1000" i="1" dirty="0" smtClean="0">
                <a:latin typeface="+mn-lt"/>
              </a:rPr>
              <a:t>to help guide conservation </a:t>
            </a:r>
            <a:r>
              <a:rPr lang="en-US" sz="1000" i="1" dirty="0">
                <a:latin typeface="+mn-lt"/>
              </a:rPr>
              <a:t>priorities, endangered and subsistence species protection, oil spill response, planning and zoning for vulnerable areas, etc</a:t>
            </a:r>
            <a:r>
              <a:rPr lang="en-US" sz="1000" i="1" dirty="0" smtClean="0">
                <a:latin typeface="+mn-lt"/>
              </a:rPr>
              <a:t>.</a:t>
            </a:r>
            <a:endParaRPr lang="en-US" sz="1200" dirty="0">
              <a:latin typeface="+mj-lt"/>
            </a:endParaRPr>
          </a:p>
          <a:p>
            <a:pPr marL="171450" indent="-171450">
              <a:buFont typeface="Wingdings" charset="2"/>
              <a:buChar char="v"/>
            </a:pPr>
            <a:endParaRPr lang="en-US" sz="800" dirty="0">
              <a:latin typeface="+mj-lt"/>
            </a:endParaRPr>
          </a:p>
          <a:p>
            <a:pPr marL="171450" indent="-171450">
              <a:buFont typeface="Wingdings" charset="2"/>
              <a:buChar char="v"/>
            </a:pPr>
            <a:r>
              <a:rPr lang="en-US" sz="1200" dirty="0" smtClean="0">
                <a:latin typeface="+mj-lt"/>
              </a:rPr>
              <a:t>Erosion Assessment Tool</a:t>
            </a:r>
          </a:p>
          <a:p>
            <a:pPr marL="457200" lvl="2"/>
            <a:r>
              <a:rPr lang="en-US" sz="1000" i="1" dirty="0" smtClean="0">
                <a:latin typeface="+mn-lt"/>
              </a:rPr>
              <a:t>to view past shorelines, erosion rates, </a:t>
            </a:r>
          </a:p>
          <a:p>
            <a:pPr marL="457200" lvl="2"/>
            <a:r>
              <a:rPr lang="en-US" sz="1000" i="1" dirty="0" smtClean="0">
                <a:latin typeface="+mn-lt"/>
              </a:rPr>
              <a:t>land cover, topography, sea ice, and </a:t>
            </a:r>
          </a:p>
          <a:p>
            <a:pPr marL="457200" lvl="2"/>
            <a:r>
              <a:rPr lang="en-US" sz="1000" i="1" dirty="0" smtClean="0">
                <a:latin typeface="+mn-lt"/>
              </a:rPr>
              <a:t>more to assess vulnerability</a:t>
            </a:r>
            <a:endParaRPr lang="en-US" sz="1000" i="1" dirty="0">
              <a:latin typeface="+mn-lt"/>
            </a:endParaRPr>
          </a:p>
          <a:p>
            <a:pPr marL="171450" indent="-171450">
              <a:buFont typeface="Wingdings" charset="2"/>
              <a:buChar char="v"/>
            </a:pPr>
            <a:endParaRPr lang="en-US" sz="1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25" y="5552926"/>
            <a:ext cx="39962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“Protect Alaska’s coastal areas through </a:t>
            </a:r>
          </a:p>
          <a:p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wise management of resource development.”</a:t>
            </a:r>
          </a:p>
          <a:p>
            <a:endParaRPr lang="en-US" sz="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“Expand </a:t>
            </a:r>
            <a:r>
              <a:rPr lang="en-US" sz="1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capacity for informed, multi-</a:t>
            </a:r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stakeholder</a:t>
            </a:r>
          </a:p>
          <a:p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environmental </a:t>
            </a:r>
            <a:r>
              <a:rPr lang="en-US" sz="1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decision making on Ukpeaġvik Iñupiat </a:t>
            </a:r>
            <a:endParaRPr lang="en-US" sz="10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Corporation </a:t>
            </a:r>
            <a:r>
              <a:rPr lang="en-US" sz="1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lands in the coastal zone near Barrow, Alaska</a:t>
            </a:r>
            <a:r>
              <a:rPr lang="en-US" sz="1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.”</a:t>
            </a:r>
            <a:endParaRPr lang="en-US" sz="1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75473763"/>
              </p:ext>
            </p:extLst>
          </p:nvPr>
        </p:nvGraphicFramePr>
        <p:xfrm>
          <a:off x="6463564" y="3395108"/>
          <a:ext cx="2628034" cy="257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514001" y="6608136"/>
            <a:ext cx="8299028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306404" y="489708"/>
            <a:ext cx="8632788" cy="6010499"/>
            <a:chOff x="306404" y="489708"/>
            <a:chExt cx="8632788" cy="6010499"/>
          </a:xfrm>
        </p:grpSpPr>
        <p:pic>
          <p:nvPicPr>
            <p:cNvPr id="32" name="Picture 31" descr="dwntwn_qb_contours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4" y="4671407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32" descr="soil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802" y="397445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 descr="dwntwn_qb_parcels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200" y="327750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 descr="NPRA landcover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598" y="258055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 descr="dwntwn_timeslices_imagery_1948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996" y="188360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 descr="barrow parcel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394" y="118665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 descr="dwntwn_qb_shorelines2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792" y="489708"/>
              <a:ext cx="24384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0" name="TextBox 39"/>
          <p:cNvSpPr txBox="1"/>
          <p:nvPr/>
        </p:nvSpPr>
        <p:spPr>
          <a:xfrm>
            <a:off x="306404" y="2577847"/>
            <a:ext cx="2529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The application will also include numerous map layers such as high-resolution </a:t>
            </a:r>
          </a:p>
          <a:p>
            <a:r>
              <a:rPr lang="en-US" sz="1000" dirty="0" smtClean="0">
                <a:latin typeface="+mn-lt"/>
              </a:rPr>
              <a:t>satellite imagery, historic aerial photography, a new wetlands </a:t>
            </a:r>
          </a:p>
          <a:p>
            <a:r>
              <a:rPr lang="en-US" sz="1000" dirty="0" smtClean="0">
                <a:latin typeface="+mn-lt"/>
              </a:rPr>
              <a:t>map, and other data layers </a:t>
            </a:r>
          </a:p>
          <a:p>
            <a:r>
              <a:rPr lang="en-US" sz="1000" dirty="0" smtClean="0">
                <a:latin typeface="+mn-lt"/>
              </a:rPr>
              <a:t>relating to the environment </a:t>
            </a:r>
          </a:p>
          <a:p>
            <a:r>
              <a:rPr lang="en-US" sz="1000" dirty="0" smtClean="0">
                <a:latin typeface="+mn-lt"/>
              </a:rPr>
              <a:t>and community development.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404" y="548615"/>
            <a:ext cx="330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The new web mapping application, accessed through your web browser, will include user</a:t>
            </a:r>
            <a:r>
              <a:rPr lang="en-US" sz="1000" dirty="0">
                <a:latin typeface="+mn-lt"/>
              </a:rPr>
              <a:t>-friendly </a:t>
            </a:r>
            <a:r>
              <a:rPr lang="en-US" sz="1000" dirty="0" smtClean="0">
                <a:latin typeface="+mn-lt"/>
              </a:rPr>
              <a:t>“widgets”:</a:t>
            </a:r>
            <a:endParaRPr lang="en-US" sz="1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7169" y="5233311"/>
            <a:ext cx="71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Goals:</a:t>
            </a:r>
            <a:endParaRPr lang="en-US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3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944</TotalTime>
  <Words>312</Words>
  <Application>Microsoft Office PowerPoint</Application>
  <PresentationFormat>Letter Paper (8.5x11 in)</PresentationFormat>
  <Paragraphs>41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PowerPoint Presentation</vt:lpstr>
      <vt:lpstr>PowerPoint Presentation</vt:lpstr>
    </vt:vector>
  </TitlesOfParts>
  <Company>INSTAAR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lnelson</cp:lastModifiedBy>
  <cp:revision>44</cp:revision>
  <cp:lastPrinted>2013-08-08T23:49:17Z</cp:lastPrinted>
  <dcterms:created xsi:type="dcterms:W3CDTF">2013-07-31T23:07:41Z</dcterms:created>
  <dcterms:modified xsi:type="dcterms:W3CDTF">2013-08-08T23:49:30Z</dcterms:modified>
</cp:coreProperties>
</file>