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05" r:id="rId3"/>
    <p:sldId id="297" r:id="rId4"/>
    <p:sldId id="271" r:id="rId5"/>
    <p:sldId id="311" r:id="rId6"/>
    <p:sldId id="272" r:id="rId7"/>
    <p:sldId id="275" r:id="rId8"/>
    <p:sldId id="278" r:id="rId9"/>
    <p:sldId id="279" r:id="rId10"/>
    <p:sldId id="274" r:id="rId11"/>
    <p:sldId id="302" r:id="rId12"/>
    <p:sldId id="287" r:id="rId13"/>
    <p:sldId id="289" r:id="rId14"/>
    <p:sldId id="300" r:id="rId15"/>
    <p:sldId id="309" r:id="rId16"/>
    <p:sldId id="259" r:id="rId17"/>
    <p:sldId id="283" r:id="rId18"/>
    <p:sldId id="288" r:id="rId19"/>
    <p:sldId id="280" r:id="rId20"/>
    <p:sldId id="296" r:id="rId21"/>
    <p:sldId id="281" r:id="rId22"/>
    <p:sldId id="261" r:id="rId23"/>
    <p:sldId id="298" r:id="rId24"/>
    <p:sldId id="290" r:id="rId25"/>
    <p:sldId id="301" r:id="rId26"/>
    <p:sldId id="310" r:id="rId27"/>
    <p:sldId id="306" r:id="rId28"/>
    <p:sldId id="307" r:id="rId29"/>
    <p:sldId id="308" r:id="rId30"/>
    <p:sldId id="265" r:id="rId31"/>
    <p:sldId id="294" r:id="rId32"/>
    <p:sldId id="26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732" y="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C3092-4CAB-49C9-A564-4BAFBCC4BF88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83851-5B6D-4BB1-8856-540D9BEE3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15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F5846E6-6FA0-4E75-86A6-8DF453A6E10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69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Summary of all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83851-5B6D-4BB1-8856-540D9BEE385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9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7D4EB3-A944-4D37-9899-4EE01DF377B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90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Vasculars, lichens, mosses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379F48C-C319-4391-AD52-B814DFA7AA5F}" type="slidenum">
              <a:rPr lang="en-US" smtClean="0"/>
              <a:pPr/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48945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Vasculars, lichens, mosses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379F48C-C319-4391-AD52-B814DFA7AA5F}" type="slidenum">
              <a:rPr lang="en-US" smtClean="0"/>
              <a:pPr/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08657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CDB6-DB96-4561-A0B6-22926C8FD1D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07940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Mobile Instrumented Sensor Platform (MISP)</a:t>
            </a:r>
          </a:p>
          <a:p>
            <a:endParaRPr lang="en-US" dirty="0" smtClean="0"/>
          </a:p>
          <a:p>
            <a:r>
              <a:rPr lang="en-US" dirty="0" smtClean="0"/>
              <a:t>Platform contains the following sensors</a:t>
            </a:r>
            <a:r>
              <a:rPr lang="en-US" baseline="0" dirty="0" smtClean="0"/>
              <a:t> on board:</a:t>
            </a:r>
          </a:p>
          <a:p>
            <a:r>
              <a:rPr lang="en-US" baseline="0" dirty="0" smtClean="0"/>
              <a:t>	1)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Kipp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Zonen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CNR4 Net Radiometer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2) Fuji 3-D Camera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3) Apogee Instruments SI-111 infrared temperature sensor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4) Hewlett Packard Mini PC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5) Campbell Scientific SR50a sonic distance sensor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6) Campbell Scientific CR3000 data logger 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7)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Trimble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GreenSeeker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RT100- NDVI sensor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8) Ocean Optics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Jaz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Combo-2 Spectrometer with fiber optics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9)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Timelapse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tower cameras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sz="120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Notes:</a:t>
            </a:r>
          </a:p>
          <a:p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-Large white board on the outside of the grid are 10 meters apart and were setup as GCPs</a:t>
            </a:r>
          </a:p>
          <a:p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-Boards on the grid: Large boards mark every 5 meters and small boards mark every meter </a:t>
            </a:r>
          </a:p>
          <a:p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-Extra large white board at the bottom of the image serves as a </a:t>
            </a:r>
            <a:r>
              <a:rPr lang="en-US" sz="1200" i="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 reference panel </a:t>
            </a:r>
            <a:endParaRPr lang="en-US" sz="120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-Vegetation types being monitored: </a:t>
            </a:r>
          </a:p>
          <a:p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r>
              <a:rPr lang="en-US" sz="1200" b="1" i="0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1) Dry Heath- (Black)</a:t>
            </a:r>
          </a:p>
          <a:p>
            <a:r>
              <a:rPr lang="en-US" sz="1200" b="1" i="0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		2) Shrub Tundra- (Red) </a:t>
            </a:r>
          </a:p>
          <a:p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r>
              <a:rPr lang="en-US" sz="1200" b="1" i="0" kern="1200" baseline="0" dirty="0" smtClean="0">
                <a:solidFill>
                  <a:srgbClr val="E46C0A"/>
                </a:solidFill>
                <a:effectLst/>
                <a:latin typeface="+mn-lt"/>
                <a:ea typeface="+mn-ea"/>
                <a:cs typeface="+mn-cs"/>
              </a:rPr>
              <a:t>3) Wet Meadow- (Orange) </a:t>
            </a:r>
          </a:p>
          <a:p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4) Moist acidic tundra- (Blue)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4F004-9BF0-5644-BFC1-A1F338E8193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58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8C61B9-19EC-475D-9D07-A8397357BF18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27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343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04304-8D7E-47A4-B3A1-A43B783D4AAD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862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6BF8D5-9839-4504-8C42-7FF530D48FD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82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6062-7CAE-4CD4-B5D2-45811B3D7BE6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1E33F-A2BE-4CD5-93AE-F2C6D449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39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6062-7CAE-4CD4-B5D2-45811B3D7BE6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1E33F-A2BE-4CD5-93AE-F2C6D449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45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6062-7CAE-4CD4-B5D2-45811B3D7BE6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1E33F-A2BE-4CD5-93AE-F2C6D449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88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5E496-D24E-47AC-9F3B-10B1184690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065128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6062-7CAE-4CD4-B5D2-45811B3D7BE6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1E33F-A2BE-4CD5-93AE-F2C6D449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45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6062-7CAE-4CD4-B5D2-45811B3D7BE6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1E33F-A2BE-4CD5-93AE-F2C6D449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4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6062-7CAE-4CD4-B5D2-45811B3D7BE6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1E33F-A2BE-4CD5-93AE-F2C6D449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4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6062-7CAE-4CD4-B5D2-45811B3D7BE6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1E33F-A2BE-4CD5-93AE-F2C6D449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30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6062-7CAE-4CD4-B5D2-45811B3D7BE6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1E33F-A2BE-4CD5-93AE-F2C6D449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8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6062-7CAE-4CD4-B5D2-45811B3D7BE6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1E33F-A2BE-4CD5-93AE-F2C6D449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93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6062-7CAE-4CD4-B5D2-45811B3D7BE6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1E33F-A2BE-4CD5-93AE-F2C6D449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97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6062-7CAE-4CD4-B5D2-45811B3D7BE6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1E33F-A2BE-4CD5-93AE-F2C6D449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76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D6062-7CAE-4CD4-B5D2-45811B3D7BE6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1E33F-A2BE-4CD5-93AE-F2C6D449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7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59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12" Type="http://schemas.openxmlformats.org/officeDocument/2006/relationships/image" Target="../media/image7.jpeg"/><Relationship Id="rId17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5" Type="http://schemas.openxmlformats.org/officeDocument/2006/relationships/image" Target="../media/image8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18" Type="http://schemas.openxmlformats.org/officeDocument/2006/relationships/image" Target="../media/image7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17" Type="http://schemas.openxmlformats.org/officeDocument/2006/relationships/image" Target="../media/image77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6.jpeg"/><Relationship Id="rId20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jpeg"/><Relationship Id="rId5" Type="http://schemas.openxmlformats.org/officeDocument/2006/relationships/image" Target="../media/image65.png"/><Relationship Id="rId15" Type="http://schemas.openxmlformats.org/officeDocument/2006/relationships/image" Target="../media/image75.jpeg"/><Relationship Id="rId10" Type="http://schemas.openxmlformats.org/officeDocument/2006/relationships/image" Target="../media/image70.jpeg"/><Relationship Id="rId19" Type="http://schemas.openxmlformats.org/officeDocument/2006/relationships/image" Target="../media/image79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Backups 07292009\David W Photos\Aug 1 2009\My Pictures\July 25, 2009\DSC_0018 Site 28 Pat rephotograph 4-2.JPG"/>
          <p:cNvPicPr>
            <a:picLocks noChangeAspect="1" noChangeArrowheads="1"/>
          </p:cNvPicPr>
          <p:nvPr/>
        </p:nvPicPr>
        <p:blipFill>
          <a:blip r:embed="rId2" cstate="print">
            <a:lum bright="-10000" contrast="-40000"/>
          </a:blip>
          <a:srcRect l="4387" t="6224" r="10983" b="7891"/>
          <a:stretch>
            <a:fillRect/>
          </a:stretch>
        </p:blipFill>
        <p:spPr bwMode="auto">
          <a:xfrm>
            <a:off x="-381000" y="-143565"/>
            <a:ext cx="9982200" cy="7458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D:\Film 4 frame 2.jpg"/>
          <p:cNvPicPr>
            <a:picLocks noChangeAspect="1" noChangeArrowheads="1"/>
          </p:cNvPicPr>
          <p:nvPr/>
        </p:nvPicPr>
        <p:blipFill>
          <a:blip r:embed="rId3" cstate="print">
            <a:lum bright="-10000" contrast="-40000"/>
          </a:blip>
          <a:srcRect l="5033" t="5382" r="51667"/>
          <a:stretch>
            <a:fillRect/>
          </a:stretch>
        </p:blipFill>
        <p:spPr bwMode="auto">
          <a:xfrm>
            <a:off x="-304800" y="41622"/>
            <a:ext cx="5107320" cy="727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Vegetation datasets from the Barrow area and Baffin Island</a:t>
            </a:r>
            <a:endParaRPr lang="en-US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Sandra Villarreal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Craig Tweedie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AVA Workshop - Boulder, CO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October 14-16, 2013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72571"/>
            <a:ext cx="5334000" cy="79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66" descr="sel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6072570"/>
            <a:ext cx="3810000" cy="7854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49"/>
            <a:ext cx="1188720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prodgis02.utep.edu/baidutep/sites/default/files/BAIDLogo2_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2" y="70451"/>
            <a:ext cx="3038475" cy="122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31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Content Placeholder 5" descr="IMG_1387.jpg"/>
          <p:cNvPicPr>
            <a:picLocks noChangeAspect="1"/>
          </p:cNvPicPr>
          <p:nvPr/>
        </p:nvPicPr>
        <p:blipFill>
          <a:blip r:embed="rId3" cstate="print">
            <a:lum bright="20000" contrast="30000"/>
          </a:blip>
          <a:srcRect t="12346" b="74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b="1" dirty="0" smtClean="0"/>
              <a:t>Data analysis</a:t>
            </a:r>
          </a:p>
        </p:txBody>
      </p:sp>
      <p:grpSp>
        <p:nvGrpSpPr>
          <p:cNvPr id="2" name="Group 36"/>
          <p:cNvGrpSpPr>
            <a:grpSpLocks noGrp="1"/>
          </p:cNvGrpSpPr>
          <p:nvPr/>
        </p:nvGrpSpPr>
        <p:grpSpPr bwMode="auto">
          <a:xfrm>
            <a:off x="914400" y="2759075"/>
            <a:ext cx="7023100" cy="925513"/>
            <a:chOff x="826056" y="3047654"/>
            <a:chExt cx="7555934" cy="1220339"/>
          </a:xfrm>
        </p:grpSpPr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826056" y="3047654"/>
              <a:ext cx="7555934" cy="1220339"/>
              <a:chOff x="826056" y="3047655"/>
              <a:chExt cx="7555947" cy="1220340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838012" y="3424432"/>
                <a:ext cx="7467134" cy="839376"/>
              </a:xfrm>
              <a:prstGeom prst="rect">
                <a:avLst/>
              </a:prstGeom>
              <a:solidFill>
                <a:srgbClr val="A0BF61">
                  <a:alpha val="41000"/>
                </a:srgb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56" name="Straight Connector 55"/>
              <p:cNvCxnSpPr/>
              <p:nvPr/>
            </p:nvCxnSpPr>
            <p:spPr>
              <a:xfrm rot="5400000">
                <a:off x="7140794" y="3842412"/>
                <a:ext cx="839376" cy="3416"/>
              </a:xfrm>
              <a:prstGeom prst="line">
                <a:avLst/>
              </a:prstGeom>
              <a:ln w="317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5400000">
                <a:off x="6394423" y="3842412"/>
                <a:ext cx="839376" cy="3416"/>
              </a:xfrm>
              <a:prstGeom prst="line">
                <a:avLst/>
              </a:prstGeom>
              <a:ln w="317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5400000">
                <a:off x="5647196" y="3843266"/>
                <a:ext cx="839376" cy="1708"/>
              </a:xfrm>
              <a:prstGeom prst="line">
                <a:avLst/>
              </a:prstGeom>
              <a:ln w="317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5400000">
                <a:off x="4899971" y="3842412"/>
                <a:ext cx="839376" cy="3416"/>
              </a:xfrm>
              <a:prstGeom prst="line">
                <a:avLst/>
              </a:prstGeom>
              <a:ln w="317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5400000">
                <a:off x="4153599" y="3842412"/>
                <a:ext cx="839376" cy="3416"/>
              </a:xfrm>
              <a:prstGeom prst="line">
                <a:avLst/>
              </a:prstGeom>
              <a:ln w="317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5400000">
                <a:off x="3407227" y="3842412"/>
                <a:ext cx="839376" cy="3416"/>
              </a:xfrm>
              <a:prstGeom prst="line">
                <a:avLst/>
              </a:prstGeom>
              <a:ln w="317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2660002" y="3843266"/>
                <a:ext cx="839376" cy="1707"/>
              </a:xfrm>
              <a:prstGeom prst="line">
                <a:avLst/>
              </a:prstGeom>
              <a:ln w="317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1912776" y="3842412"/>
                <a:ext cx="839376" cy="3416"/>
              </a:xfrm>
              <a:prstGeom prst="line">
                <a:avLst/>
              </a:prstGeom>
              <a:ln w="317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1165549" y="3843266"/>
                <a:ext cx="839376" cy="1708"/>
              </a:xfrm>
              <a:prstGeom prst="line">
                <a:avLst/>
              </a:prstGeom>
              <a:ln w="317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826056" y="4087979"/>
                <a:ext cx="7467134" cy="2093"/>
              </a:xfrm>
              <a:prstGeom prst="line">
                <a:avLst/>
              </a:prstGeom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rot="5400000" flipH="1" flipV="1">
                <a:off x="8076793" y="3200858"/>
                <a:ext cx="458413" cy="152007"/>
              </a:xfrm>
              <a:prstGeom prst="line">
                <a:avLst/>
              </a:prstGeom>
              <a:ln w="1047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rot="5400000" flipH="1" flipV="1">
                <a:off x="672853" y="3200858"/>
                <a:ext cx="458413" cy="152008"/>
              </a:xfrm>
              <a:prstGeom prst="line">
                <a:avLst/>
              </a:prstGeom>
              <a:ln w="1047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5400000" flipH="1" flipV="1">
                <a:off x="8076793" y="3962785"/>
                <a:ext cx="458413" cy="152007"/>
              </a:xfrm>
              <a:prstGeom prst="line">
                <a:avLst/>
              </a:prstGeom>
              <a:ln w="1047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5400000" flipH="1" flipV="1">
                <a:off x="672853" y="3962785"/>
                <a:ext cx="458413" cy="152008"/>
              </a:xfrm>
              <a:prstGeom prst="line">
                <a:avLst/>
              </a:prstGeom>
              <a:ln w="1047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331" name="TextBox 65"/>
            <p:cNvSpPr txBox="1">
              <a:spLocks noChangeArrowheads="1"/>
            </p:cNvSpPr>
            <p:nvPr/>
          </p:nvSpPr>
          <p:spPr bwMode="auto">
            <a:xfrm>
              <a:off x="1065642" y="3583020"/>
              <a:ext cx="307117" cy="427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200" b="1"/>
                <a:t>1</a:t>
              </a:r>
            </a:p>
          </p:txBody>
        </p:sp>
        <p:sp>
          <p:nvSpPr>
            <p:cNvPr id="13332" name="TextBox 66"/>
            <p:cNvSpPr txBox="1">
              <a:spLocks noChangeArrowheads="1"/>
            </p:cNvSpPr>
            <p:nvPr/>
          </p:nvSpPr>
          <p:spPr bwMode="auto">
            <a:xfrm>
              <a:off x="1827640" y="3583020"/>
              <a:ext cx="307117" cy="427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200" b="1"/>
                <a:t>2</a:t>
              </a:r>
            </a:p>
          </p:txBody>
        </p:sp>
        <p:sp>
          <p:nvSpPr>
            <p:cNvPr id="13333" name="TextBox 67"/>
            <p:cNvSpPr txBox="1">
              <a:spLocks noChangeArrowheads="1"/>
            </p:cNvSpPr>
            <p:nvPr/>
          </p:nvSpPr>
          <p:spPr bwMode="auto">
            <a:xfrm>
              <a:off x="2513438" y="3583020"/>
              <a:ext cx="307117" cy="427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200" b="1"/>
                <a:t>3</a:t>
              </a:r>
            </a:p>
          </p:txBody>
        </p:sp>
        <p:sp>
          <p:nvSpPr>
            <p:cNvPr id="13334" name="TextBox 68"/>
            <p:cNvSpPr txBox="1">
              <a:spLocks noChangeArrowheads="1"/>
            </p:cNvSpPr>
            <p:nvPr/>
          </p:nvSpPr>
          <p:spPr bwMode="auto">
            <a:xfrm>
              <a:off x="7671345" y="3602233"/>
              <a:ext cx="614234" cy="427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200" b="1"/>
                <a:t>10</a:t>
              </a:r>
            </a:p>
          </p:txBody>
        </p:sp>
        <p:sp>
          <p:nvSpPr>
            <p:cNvPr id="13335" name="TextBox 69"/>
            <p:cNvSpPr txBox="1">
              <a:spLocks noChangeArrowheads="1"/>
            </p:cNvSpPr>
            <p:nvPr/>
          </p:nvSpPr>
          <p:spPr bwMode="auto">
            <a:xfrm>
              <a:off x="3275438" y="3583020"/>
              <a:ext cx="307117" cy="427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200" b="1"/>
                <a:t>4</a:t>
              </a:r>
            </a:p>
          </p:txBody>
        </p:sp>
        <p:sp>
          <p:nvSpPr>
            <p:cNvPr id="13336" name="TextBox 70"/>
            <p:cNvSpPr txBox="1">
              <a:spLocks noChangeArrowheads="1"/>
            </p:cNvSpPr>
            <p:nvPr/>
          </p:nvSpPr>
          <p:spPr bwMode="auto">
            <a:xfrm>
              <a:off x="4037438" y="3583021"/>
              <a:ext cx="307117" cy="427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200" b="1"/>
                <a:t>5</a:t>
              </a:r>
            </a:p>
          </p:txBody>
        </p:sp>
        <p:sp>
          <p:nvSpPr>
            <p:cNvPr id="13337" name="TextBox 71"/>
            <p:cNvSpPr txBox="1">
              <a:spLocks noChangeArrowheads="1"/>
            </p:cNvSpPr>
            <p:nvPr/>
          </p:nvSpPr>
          <p:spPr bwMode="auto">
            <a:xfrm>
              <a:off x="4799435" y="3583022"/>
              <a:ext cx="307117" cy="42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200" b="1"/>
                <a:t>6</a:t>
              </a:r>
            </a:p>
          </p:txBody>
        </p:sp>
        <p:sp>
          <p:nvSpPr>
            <p:cNvPr id="13338" name="TextBox 72"/>
            <p:cNvSpPr txBox="1">
              <a:spLocks noChangeArrowheads="1"/>
            </p:cNvSpPr>
            <p:nvPr/>
          </p:nvSpPr>
          <p:spPr bwMode="auto">
            <a:xfrm>
              <a:off x="5561435" y="3583023"/>
              <a:ext cx="307117" cy="42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200" b="1"/>
                <a:t>7</a:t>
              </a:r>
            </a:p>
          </p:txBody>
        </p:sp>
        <p:sp>
          <p:nvSpPr>
            <p:cNvPr id="13339" name="TextBox 73"/>
            <p:cNvSpPr txBox="1">
              <a:spLocks noChangeArrowheads="1"/>
            </p:cNvSpPr>
            <p:nvPr/>
          </p:nvSpPr>
          <p:spPr bwMode="auto">
            <a:xfrm>
              <a:off x="6247236" y="3583024"/>
              <a:ext cx="307117" cy="42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200" b="1"/>
                <a:t>8</a:t>
              </a:r>
            </a:p>
          </p:txBody>
        </p:sp>
        <p:sp>
          <p:nvSpPr>
            <p:cNvPr id="13340" name="TextBox 74"/>
            <p:cNvSpPr txBox="1">
              <a:spLocks noChangeArrowheads="1"/>
            </p:cNvSpPr>
            <p:nvPr/>
          </p:nvSpPr>
          <p:spPr bwMode="auto">
            <a:xfrm>
              <a:off x="7009241" y="3583025"/>
              <a:ext cx="307117" cy="42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200" b="1"/>
                <a:t>9</a:t>
              </a:r>
            </a:p>
          </p:txBody>
        </p:sp>
      </p:grpSp>
      <p:sp>
        <p:nvSpPr>
          <p:cNvPr id="38" name="Left Brace 37"/>
          <p:cNvSpPr/>
          <p:nvPr/>
        </p:nvSpPr>
        <p:spPr>
          <a:xfrm rot="16200000">
            <a:off x="4229100" y="400050"/>
            <a:ext cx="381000" cy="7010400"/>
          </a:xfrm>
          <a:prstGeom prst="leftBrace">
            <a:avLst>
              <a:gd name="adj1" fmla="val 1500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b="1" dirty="0"/>
          </a:p>
        </p:txBody>
      </p:sp>
      <p:sp>
        <p:nvSpPr>
          <p:cNvPr id="39" name="Left Brace 38"/>
          <p:cNvSpPr/>
          <p:nvPr/>
        </p:nvSpPr>
        <p:spPr>
          <a:xfrm rot="5400000">
            <a:off x="2552700" y="2533650"/>
            <a:ext cx="228600" cy="762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b="1" dirty="0"/>
          </a:p>
        </p:txBody>
      </p:sp>
      <p:sp>
        <p:nvSpPr>
          <p:cNvPr id="13319" name="TextBox 33"/>
          <p:cNvSpPr txBox="1">
            <a:spLocks noChangeArrowheads="1"/>
          </p:cNvSpPr>
          <p:nvPr/>
        </p:nvSpPr>
        <p:spPr bwMode="auto">
          <a:xfrm>
            <a:off x="3821113" y="4095750"/>
            <a:ext cx="939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10 m</a:t>
            </a:r>
          </a:p>
        </p:txBody>
      </p:sp>
      <p:sp>
        <p:nvSpPr>
          <p:cNvPr id="13320" name="TextBox 34"/>
          <p:cNvSpPr txBox="1">
            <a:spLocks noChangeArrowheads="1"/>
          </p:cNvSpPr>
          <p:nvPr/>
        </p:nvSpPr>
        <p:spPr bwMode="auto">
          <a:xfrm>
            <a:off x="2400300" y="249555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1 m</a:t>
            </a:r>
          </a:p>
        </p:txBody>
      </p:sp>
      <p:sp>
        <p:nvSpPr>
          <p:cNvPr id="13321" name="TextBox 49"/>
          <p:cNvSpPr txBox="1">
            <a:spLocks noChangeArrowheads="1"/>
          </p:cNvSpPr>
          <p:nvPr/>
        </p:nvSpPr>
        <p:spPr bwMode="auto">
          <a:xfrm>
            <a:off x="8077200" y="3121025"/>
            <a:ext cx="53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1m</a:t>
            </a:r>
          </a:p>
        </p:txBody>
      </p:sp>
      <p:sp>
        <p:nvSpPr>
          <p:cNvPr id="43" name="Right Brace 42"/>
          <p:cNvSpPr/>
          <p:nvPr/>
        </p:nvSpPr>
        <p:spPr>
          <a:xfrm>
            <a:off x="7962900" y="2968625"/>
            <a:ext cx="152400" cy="762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pic>
        <p:nvPicPr>
          <p:cNvPr id="72" name="Picture 2" descr="C:\Documents and Settings\cybershare\My Documents\Pictures\Alaska 2008\Wildlife and scenry\Alaska 217.jpg"/>
          <p:cNvPicPr>
            <a:picLocks noChangeAspect="1" noChangeArrowheads="1"/>
          </p:cNvPicPr>
          <p:nvPr/>
        </p:nvPicPr>
        <p:blipFill>
          <a:blip r:embed="rId4" cstate="print"/>
          <a:srcRect r="5147"/>
          <a:stretch>
            <a:fillRect/>
          </a:stretch>
        </p:blipFill>
        <p:spPr bwMode="auto">
          <a:xfrm>
            <a:off x="6019800" y="4724400"/>
            <a:ext cx="2312988" cy="1828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73" name="Picture 3" descr="C:\Documents and Settings\cybershare\My Documents\Pictures\Alaska 2008\Wildlife and scenry\Alaska 0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4724400"/>
            <a:ext cx="2438400" cy="1828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74" name="Picture 3" descr="C:\Documents and Settings\cybershare\Desktop\school stuff\BTF\Taxonomy and Herbarium\Barrow\Pictures\IMG_0012.jpg"/>
          <p:cNvPicPr>
            <a:picLocks noChangeAspect="1" noChangeArrowheads="1"/>
          </p:cNvPicPr>
          <p:nvPr/>
        </p:nvPicPr>
        <p:blipFill>
          <a:blip r:embed="rId6" cstate="print"/>
          <a:srcRect l="7692" t="10256" r="15384" b="7692"/>
          <a:stretch>
            <a:fillRect/>
          </a:stretch>
        </p:blipFill>
        <p:spPr bwMode="auto">
          <a:xfrm>
            <a:off x="762000" y="4724400"/>
            <a:ext cx="2286000" cy="1828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cxnSp>
        <p:nvCxnSpPr>
          <p:cNvPr id="76" name="Straight Arrow Connector 75"/>
          <p:cNvCxnSpPr>
            <a:stCxn id="13328" idx="1"/>
          </p:cNvCxnSpPr>
          <p:nvPr/>
        </p:nvCxnSpPr>
        <p:spPr>
          <a:xfrm rot="10800000" flipV="1">
            <a:off x="5410200" y="1506538"/>
            <a:ext cx="1219200" cy="181451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13329" idx="1"/>
          </p:cNvCxnSpPr>
          <p:nvPr/>
        </p:nvCxnSpPr>
        <p:spPr>
          <a:xfrm rot="10800000" flipV="1">
            <a:off x="5410200" y="2163763"/>
            <a:ext cx="1219200" cy="141763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328" name="TextBox 77"/>
          <p:cNvSpPr txBox="1">
            <a:spLocks noChangeArrowheads="1"/>
          </p:cNvSpPr>
          <p:nvPr/>
        </p:nvSpPr>
        <p:spPr bwMode="auto">
          <a:xfrm>
            <a:off x="6629400" y="1306513"/>
            <a:ext cx="2362200" cy="40005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FFFF00"/>
                </a:solidFill>
              </a:rPr>
              <a:t>Species Presence</a:t>
            </a:r>
          </a:p>
        </p:txBody>
      </p:sp>
      <p:sp>
        <p:nvSpPr>
          <p:cNvPr id="13329" name="TextBox 78"/>
          <p:cNvSpPr txBox="1">
            <a:spLocks noChangeArrowheads="1"/>
          </p:cNvSpPr>
          <p:nvPr/>
        </p:nvSpPr>
        <p:spPr bwMode="auto">
          <a:xfrm>
            <a:off x="6629400" y="1809750"/>
            <a:ext cx="2514600" cy="708025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Species Percent Cover</a:t>
            </a:r>
          </a:p>
        </p:txBody>
      </p:sp>
      <p:sp>
        <p:nvSpPr>
          <p:cNvPr id="45" name="Down Arrow 44"/>
          <p:cNvSpPr/>
          <p:nvPr/>
        </p:nvSpPr>
        <p:spPr>
          <a:xfrm rot="5400000">
            <a:off x="3200400" y="16002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wn Arrow 45"/>
          <p:cNvSpPr/>
          <p:nvPr/>
        </p:nvSpPr>
        <p:spPr>
          <a:xfrm>
            <a:off x="1447800" y="2514600"/>
            <a:ext cx="5334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533400" y="1676400"/>
            <a:ext cx="2438400" cy="609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Species Index Value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457200" y="5410200"/>
            <a:ext cx="2438400" cy="609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Hierarchical Cluster Analysis</a:t>
            </a:r>
            <a:endParaRPr lang="en-US" dirty="0"/>
          </a:p>
        </p:txBody>
      </p:sp>
      <p:pic>
        <p:nvPicPr>
          <p:cNvPr id="66562" name="Picture 2" descr="http://sites.stat.psu.edu/~ajw13/stat505/fa06/19_cluster/graphics/tree_wards_plot.gif"/>
          <p:cNvPicPr>
            <a:picLocks noChangeAspect="1" noChangeArrowheads="1"/>
          </p:cNvPicPr>
          <p:nvPr/>
        </p:nvPicPr>
        <p:blipFill>
          <a:blip r:embed="rId7" cstate="print"/>
          <a:srcRect t="7582"/>
          <a:stretch>
            <a:fillRect/>
          </a:stretch>
        </p:blipFill>
        <p:spPr bwMode="auto">
          <a:xfrm>
            <a:off x="5257800" y="4648200"/>
            <a:ext cx="2819400" cy="1857646"/>
          </a:xfrm>
          <a:prstGeom prst="rect">
            <a:avLst/>
          </a:prstGeom>
          <a:noFill/>
        </p:spPr>
      </p:pic>
      <p:sp>
        <p:nvSpPr>
          <p:cNvPr id="50" name="Down Arrow 49"/>
          <p:cNvSpPr/>
          <p:nvPr/>
        </p:nvSpPr>
        <p:spPr>
          <a:xfrm rot="16200000">
            <a:off x="3962400" y="3124200"/>
            <a:ext cx="533400" cy="1447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wn Arrow 50"/>
          <p:cNvSpPr/>
          <p:nvPr/>
        </p:nvSpPr>
        <p:spPr>
          <a:xfrm>
            <a:off x="1447800" y="4495800"/>
            <a:ext cx="5334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533400" y="3505200"/>
            <a:ext cx="2438400" cy="609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Site x Species Matrix</a:t>
            </a:r>
            <a:endParaRPr lang="en-US" dirty="0"/>
          </a:p>
        </p:txBody>
      </p:sp>
      <p:sp>
        <p:nvSpPr>
          <p:cNvPr id="53" name="Down Arrow 52"/>
          <p:cNvSpPr/>
          <p:nvPr/>
        </p:nvSpPr>
        <p:spPr>
          <a:xfrm rot="16200000">
            <a:off x="3962400" y="5029201"/>
            <a:ext cx="533400" cy="1447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5181600" y="3276600"/>
            <a:ext cx="2438400" cy="990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Nonmetric Multidimensional Scaling</a:t>
            </a:r>
            <a:endParaRPr lang="en-US" dirty="0"/>
          </a:p>
        </p:txBody>
      </p:sp>
      <p:sp>
        <p:nvSpPr>
          <p:cNvPr id="70" name="Rounded Rectangle 69"/>
          <p:cNvSpPr/>
          <p:nvPr/>
        </p:nvSpPr>
        <p:spPr>
          <a:xfrm>
            <a:off x="4038600" y="1371600"/>
            <a:ext cx="1524000" cy="1066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Relativized Presence and Cover</a:t>
            </a:r>
            <a:endParaRPr lang="en-US" dirty="0"/>
          </a:p>
        </p:txBody>
      </p:sp>
      <p:sp>
        <p:nvSpPr>
          <p:cNvPr id="71" name="Down Arrow 70"/>
          <p:cNvSpPr/>
          <p:nvPr/>
        </p:nvSpPr>
        <p:spPr>
          <a:xfrm rot="5400000">
            <a:off x="5791200" y="16002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urved Right Arrow 81"/>
          <p:cNvSpPr/>
          <p:nvPr/>
        </p:nvSpPr>
        <p:spPr>
          <a:xfrm rot="10800000">
            <a:off x="8153400" y="3733800"/>
            <a:ext cx="762000" cy="18288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8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6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  <p:bldP spid="38" grpId="0" animBg="1"/>
      <p:bldP spid="39" grpId="0" animBg="1"/>
      <p:bldP spid="13319" grpId="0"/>
      <p:bldP spid="13320" grpId="0"/>
      <p:bldP spid="13321" grpId="0"/>
      <p:bldP spid="43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50" grpId="1" animBg="1"/>
      <p:bldP spid="51" grpId="0" animBg="1"/>
      <p:bldP spid="52" grpId="0" animBg="1"/>
      <p:bldP spid="53" grpId="0" animBg="1"/>
      <p:bldP spid="54" grpId="0" animBg="1"/>
      <p:bldP spid="70" grpId="0" animBg="1"/>
      <p:bldP spid="71" grpId="0" animBg="1"/>
      <p:bldP spid="8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Down Arrow 44"/>
          <p:cNvSpPr/>
          <p:nvPr/>
        </p:nvSpPr>
        <p:spPr>
          <a:xfrm rot="5400000">
            <a:off x="3200400" y="16002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wn Arrow 45"/>
          <p:cNvSpPr/>
          <p:nvPr/>
        </p:nvSpPr>
        <p:spPr>
          <a:xfrm>
            <a:off x="1447800" y="2514600"/>
            <a:ext cx="5334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533400" y="1676400"/>
            <a:ext cx="2438400" cy="609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Species Index Value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457200" y="5410200"/>
            <a:ext cx="2438400" cy="609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Hierarchical Cluster Analysis</a:t>
            </a:r>
            <a:endParaRPr lang="en-US" dirty="0"/>
          </a:p>
        </p:txBody>
      </p:sp>
      <p:pic>
        <p:nvPicPr>
          <p:cNvPr id="66562" name="Picture 2" descr="http://sites.stat.psu.edu/~ajw13/stat505/fa06/19_cluster/graphics/tree_wards_plot.gif"/>
          <p:cNvPicPr>
            <a:picLocks noChangeAspect="1" noChangeArrowheads="1"/>
          </p:cNvPicPr>
          <p:nvPr/>
        </p:nvPicPr>
        <p:blipFill>
          <a:blip r:embed="rId3" cstate="print"/>
          <a:srcRect t="7582"/>
          <a:stretch>
            <a:fillRect/>
          </a:stretch>
        </p:blipFill>
        <p:spPr bwMode="auto">
          <a:xfrm>
            <a:off x="5257800" y="4648200"/>
            <a:ext cx="2819400" cy="1857646"/>
          </a:xfrm>
          <a:prstGeom prst="rect">
            <a:avLst/>
          </a:prstGeom>
          <a:noFill/>
        </p:spPr>
      </p:pic>
      <p:sp>
        <p:nvSpPr>
          <p:cNvPr id="50" name="Down Arrow 49"/>
          <p:cNvSpPr/>
          <p:nvPr/>
        </p:nvSpPr>
        <p:spPr>
          <a:xfrm rot="16200000">
            <a:off x="3962400" y="3124200"/>
            <a:ext cx="533400" cy="1447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wn Arrow 50"/>
          <p:cNvSpPr/>
          <p:nvPr/>
        </p:nvSpPr>
        <p:spPr>
          <a:xfrm>
            <a:off x="1447800" y="4495800"/>
            <a:ext cx="5334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533400" y="3505200"/>
            <a:ext cx="2438400" cy="609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Site x Species Matrix</a:t>
            </a:r>
            <a:endParaRPr lang="en-US" dirty="0"/>
          </a:p>
        </p:txBody>
      </p:sp>
      <p:sp>
        <p:nvSpPr>
          <p:cNvPr id="53" name="Down Arrow 52"/>
          <p:cNvSpPr/>
          <p:nvPr/>
        </p:nvSpPr>
        <p:spPr>
          <a:xfrm rot="16200000">
            <a:off x="3962400" y="5029201"/>
            <a:ext cx="533400" cy="1447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5181600" y="3276600"/>
            <a:ext cx="2438400" cy="990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Changes in communities, functional groups, diversity, and individual species</a:t>
            </a:r>
            <a:endParaRPr lang="en-US" sz="1600" dirty="0"/>
          </a:p>
        </p:txBody>
      </p:sp>
      <p:sp>
        <p:nvSpPr>
          <p:cNvPr id="70" name="Rounded Rectangle 69"/>
          <p:cNvSpPr/>
          <p:nvPr/>
        </p:nvSpPr>
        <p:spPr>
          <a:xfrm>
            <a:off x="4038600" y="1371600"/>
            <a:ext cx="1524000" cy="1066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Relativized Presence and Cover</a:t>
            </a:r>
            <a:endParaRPr lang="en-US" dirty="0"/>
          </a:p>
        </p:txBody>
      </p:sp>
      <p:sp>
        <p:nvSpPr>
          <p:cNvPr id="71" name="Down Arrow 70"/>
          <p:cNvSpPr/>
          <p:nvPr/>
        </p:nvSpPr>
        <p:spPr>
          <a:xfrm rot="5400000">
            <a:off x="5791200" y="16002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urved Right Arrow 81"/>
          <p:cNvSpPr/>
          <p:nvPr/>
        </p:nvSpPr>
        <p:spPr>
          <a:xfrm rot="10800000">
            <a:off x="8153400" y="3733800"/>
            <a:ext cx="762000" cy="18288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TextBox 78"/>
          <p:cNvSpPr txBox="1">
            <a:spLocks noChangeArrowheads="1"/>
          </p:cNvSpPr>
          <p:nvPr/>
        </p:nvSpPr>
        <p:spPr bwMode="auto">
          <a:xfrm>
            <a:off x="6629400" y="1809750"/>
            <a:ext cx="2514600" cy="708025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Species Percent Cover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6667500" y="2590800"/>
            <a:ext cx="482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6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 smtClean="0"/>
              <a:t>Summary of change analysis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486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Baffin Island, CAN</a:t>
            </a:r>
          </a:p>
          <a:p>
            <a:pPr lvl="1"/>
            <a:r>
              <a:rPr lang="en-US" dirty="0" smtClean="0"/>
              <a:t>Increased Summer Warmth Index</a:t>
            </a:r>
          </a:p>
          <a:p>
            <a:pPr lvl="1"/>
            <a:r>
              <a:rPr lang="en-US" dirty="0" smtClean="0"/>
              <a:t>Repeat photography (1964-2009): loss of snowbanks, Lewis Glacier retreat, vegetation change</a:t>
            </a:r>
          </a:p>
          <a:p>
            <a:pPr lvl="1"/>
            <a:r>
              <a:rPr lang="en-US" dirty="0" smtClean="0"/>
              <a:t>Directional vegetation community change in NMDS</a:t>
            </a:r>
          </a:p>
          <a:p>
            <a:pPr lvl="1"/>
            <a:r>
              <a:rPr lang="en-US" dirty="0" smtClean="0"/>
              <a:t>Evenness and diversity </a:t>
            </a:r>
            <a:r>
              <a:rPr lang="en-US" dirty="0"/>
              <a:t>increased (</a:t>
            </a:r>
            <a:r>
              <a:rPr lang="en-US" dirty="0" smtClean="0"/>
              <a:t>1964-2009)</a:t>
            </a:r>
          </a:p>
          <a:p>
            <a:pPr lvl="1"/>
            <a:r>
              <a:rPr lang="en-US" dirty="0" smtClean="0"/>
              <a:t>Increase in forbs, lichens, </a:t>
            </a:r>
            <a:r>
              <a:rPr lang="en-US" dirty="0"/>
              <a:t>mosses (</a:t>
            </a:r>
            <a:r>
              <a:rPr lang="en-US" dirty="0" smtClean="0"/>
              <a:t>1964-2009)</a:t>
            </a:r>
          </a:p>
          <a:p>
            <a:r>
              <a:rPr lang="en-US" dirty="0" smtClean="0"/>
              <a:t>Atqasuk, AK</a:t>
            </a:r>
          </a:p>
          <a:p>
            <a:pPr lvl="1"/>
            <a:r>
              <a:rPr lang="en-US" dirty="0" smtClean="0"/>
              <a:t>Little vegetation community change NMDS</a:t>
            </a:r>
          </a:p>
          <a:p>
            <a:pPr lvl="1"/>
            <a:r>
              <a:rPr lang="en-US" dirty="0" smtClean="0"/>
              <a:t>No changes in functional groups (1975-2009)</a:t>
            </a:r>
          </a:p>
          <a:p>
            <a:pPr lvl="1"/>
            <a:r>
              <a:rPr lang="en-US" dirty="0" smtClean="0"/>
              <a:t>Increased evenness (1975-2009, 2000-2009)</a:t>
            </a:r>
          </a:p>
          <a:p>
            <a:r>
              <a:rPr lang="en-US" dirty="0"/>
              <a:t>Barrow, AK</a:t>
            </a:r>
          </a:p>
          <a:p>
            <a:pPr lvl="1"/>
            <a:r>
              <a:rPr lang="en-US" dirty="0"/>
              <a:t>No overarching directional vegetation community change in NMDS</a:t>
            </a:r>
          </a:p>
          <a:p>
            <a:pPr lvl="1"/>
            <a:r>
              <a:rPr lang="en-US" dirty="0"/>
              <a:t>More change in wet </a:t>
            </a:r>
            <a:r>
              <a:rPr lang="en-US" dirty="0" smtClean="0"/>
              <a:t>sites in NMDS</a:t>
            </a:r>
            <a:endParaRPr lang="en-US" dirty="0"/>
          </a:p>
          <a:p>
            <a:pPr lvl="1"/>
            <a:r>
              <a:rPr lang="en-US" dirty="0"/>
              <a:t>Increased species richness and diversity (1972-2010)</a:t>
            </a:r>
          </a:p>
          <a:p>
            <a:pPr lvl="1"/>
            <a:r>
              <a:rPr lang="en-US" dirty="0"/>
              <a:t>Herbivores can mask long-term changes and cause short-term variability (</a:t>
            </a:r>
            <a:r>
              <a:rPr lang="en-US" i="1" dirty="0"/>
              <a:t>Villarreal et al. 2012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54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7" y="1358900"/>
            <a:ext cx="3998913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latin typeface="+mn-lt"/>
                <a:cs typeface="Times" pitchFamily="18" charset="0"/>
              </a:rPr>
              <a:t>Sampling of Ecosystem Function</a:t>
            </a:r>
          </a:p>
        </p:txBody>
      </p:sp>
      <p:sp>
        <p:nvSpPr>
          <p:cNvPr id="14340" name="Text Placeholder 24"/>
          <p:cNvSpPr>
            <a:spLocks noGrp="1"/>
          </p:cNvSpPr>
          <p:nvPr>
            <p:ph type="body" idx="1"/>
          </p:nvPr>
        </p:nvSpPr>
        <p:spPr>
          <a:xfrm>
            <a:off x="228600" y="1295400"/>
            <a:ext cx="4040188" cy="639763"/>
          </a:xfrm>
        </p:spPr>
        <p:txBody>
          <a:bodyPr/>
          <a:lstStyle/>
          <a:p>
            <a:pPr marL="73025" algn="ctr" eaLnBrk="1" hangingPunct="1"/>
            <a:r>
              <a:rPr lang="en-US" dirty="0" smtClean="0">
                <a:latin typeface="Times" pitchFamily="18" charset="0"/>
                <a:cs typeface="Times" pitchFamily="18" charset="0"/>
              </a:rPr>
              <a:t>Marked vegetation sites</a:t>
            </a:r>
          </a:p>
        </p:txBody>
      </p:sp>
      <p:sp>
        <p:nvSpPr>
          <p:cNvPr id="14341" name="Text Placeholder 25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3"/>
          </a:xfrm>
        </p:spPr>
        <p:txBody>
          <a:bodyPr/>
          <a:lstStyle/>
          <a:p>
            <a:pPr marL="73025" eaLnBrk="1" hangingPunct="1"/>
            <a:endParaRPr lang="en-US" smtClean="0"/>
          </a:p>
        </p:txBody>
      </p:sp>
      <p:sp>
        <p:nvSpPr>
          <p:cNvPr id="14343" name="Content Placeholder 25"/>
          <p:cNvSpPr>
            <a:spLocks noGrp="1"/>
          </p:cNvSpPr>
          <p:nvPr>
            <p:ph sz="quarter" idx="4"/>
          </p:nvPr>
        </p:nvSpPr>
        <p:spPr>
          <a:xfrm>
            <a:off x="4645025" y="2333626"/>
            <a:ext cx="4041775" cy="39592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029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828800"/>
            <a:ext cx="3859213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Text Placeholder 24"/>
          <p:cNvSpPr txBox="1">
            <a:spLocks/>
          </p:cNvSpPr>
          <p:nvPr/>
        </p:nvSpPr>
        <p:spPr>
          <a:xfrm>
            <a:off x="4646612" y="1295400"/>
            <a:ext cx="4040188" cy="6397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marL="73025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Times" pitchFamily="18" charset="0"/>
              </a:rPr>
              <a:t>Measurements of ecosystem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Times" pitchFamily="18" charset="0"/>
              </a:rPr>
              <a:t> function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itchFamily="18" charset="0"/>
              <a:ea typeface="+mn-ea"/>
              <a:cs typeface="Times" pitchFamily="18" charset="0"/>
            </a:endParaRPr>
          </a:p>
        </p:txBody>
      </p:sp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2084388"/>
            <a:ext cx="3852863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2312988"/>
            <a:ext cx="3852863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2541588"/>
            <a:ext cx="3852863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2846388"/>
            <a:ext cx="3852863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307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8200" y="3151188"/>
            <a:ext cx="3865563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8200" y="3455988"/>
            <a:ext cx="3852863" cy="294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8200" y="3794126"/>
            <a:ext cx="3852863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289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90800" y="4065588"/>
            <a:ext cx="3852863" cy="294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301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56325" y="5241925"/>
            <a:ext cx="16160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302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0" y="5241925"/>
            <a:ext cx="16160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304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048000" y="5245980"/>
            <a:ext cx="1616075" cy="161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305" name="Picture 1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24000" y="5241925"/>
            <a:ext cx="16160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306" name="Picture 1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76200" y="5245980"/>
            <a:ext cx="1612020" cy="161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300" name="Picture 12"/>
          <p:cNvPicPr>
            <a:picLocks noChangeAspect="1" noChangeArrowheads="1"/>
          </p:cNvPicPr>
          <p:nvPr/>
        </p:nvPicPr>
        <p:blipFill>
          <a:blip r:embed="rId18" cstate="print"/>
          <a:srcRect t="11506" b="61084"/>
          <a:stretch>
            <a:fillRect/>
          </a:stretch>
        </p:blipFill>
        <p:spPr bwMode="auto">
          <a:xfrm>
            <a:off x="7696200" y="5334000"/>
            <a:ext cx="17145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" name="Text Placeholder 24"/>
          <p:cNvSpPr txBox="1">
            <a:spLocks/>
          </p:cNvSpPr>
          <p:nvPr/>
        </p:nvSpPr>
        <p:spPr>
          <a:xfrm>
            <a:off x="2436812" y="914400"/>
            <a:ext cx="4040188" cy="639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73025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+mn-ea"/>
                <a:cs typeface="Times" pitchFamily="18" charset="0"/>
              </a:rPr>
              <a:t>Both</a:t>
            </a:r>
          </a:p>
        </p:txBody>
      </p:sp>
      <p:sp>
        <p:nvSpPr>
          <p:cNvPr id="52" name="Down Arrow 51"/>
          <p:cNvSpPr/>
          <p:nvPr/>
        </p:nvSpPr>
        <p:spPr>
          <a:xfrm>
            <a:off x="4343400" y="1524000"/>
            <a:ext cx="304800" cy="5334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7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0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0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0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Status of datasets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5236162"/>
              </p:ext>
            </p:extLst>
          </p:nvPr>
        </p:nvGraphicFramePr>
        <p:xfrm>
          <a:off x="24778" y="1371600"/>
          <a:ext cx="9119221" cy="2615531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378091"/>
                <a:gridCol w="1212209"/>
                <a:gridCol w="1361076"/>
                <a:gridCol w="1276011"/>
                <a:gridCol w="1263252"/>
                <a:gridCol w="1314291"/>
                <a:gridCol w="1314291"/>
              </a:tblGrid>
              <a:tr h="349292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baseline="0" dirty="0" smtClean="0">
                          <a:effectLst/>
                          <a:latin typeface="Times" pitchFamily="18" charset="0"/>
                        </a:rPr>
                        <a:t>Marked Vegetation Sites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Times" pitchFamily="18" charset="0"/>
                        </a:rPr>
                        <a:t>Measurements of Ecosystem</a:t>
                      </a:r>
                      <a:r>
                        <a:rPr lang="en-US" sz="1800" u="none" strike="noStrike" baseline="0" dirty="0" smtClean="0">
                          <a:effectLst/>
                          <a:latin typeface="Times" pitchFamily="18" charset="0"/>
                        </a:rPr>
                        <a:t> Function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714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Times" pitchFamily="18" charset="0"/>
                        </a:rPr>
                        <a:t>Barrow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Times" pitchFamily="18" charset="0"/>
                        </a:rPr>
                        <a:t>Atqasuk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" pitchFamily="18" charset="0"/>
                        </a:rPr>
                        <a:t>Baffin Island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Times" pitchFamily="18" charset="0"/>
                        </a:rPr>
                        <a:t>Barrow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Times" pitchFamily="18" charset="0"/>
                        </a:rPr>
                        <a:t>Atqasuk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" pitchFamily="18" charset="0"/>
                        </a:rPr>
                        <a:t>Baffin Island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</a:tr>
              <a:tr h="349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Times" pitchFamily="18" charset="0"/>
                        </a:rPr>
                        <a:t>MS Access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" pitchFamily="18" charset="0"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" pitchFamily="18" charset="0"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" pitchFamily="18" charset="0"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" pitchFamily="18" charset="0"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" pitchFamily="18" charset="0"/>
                        </a:rPr>
                        <a:t>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" pitchFamily="18" charset="0"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</a:tr>
              <a:tr h="349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Times" pitchFamily="18" charset="0"/>
                        </a:rPr>
                        <a:t>QA/QC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" pitchFamily="18" charset="0"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" pitchFamily="18" charset="0"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" pitchFamily="18" charset="0"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" pitchFamily="18" charset="0"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" pitchFamily="18" charset="0"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" pitchFamily="18" charset="0"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</a:tr>
              <a:tr h="349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Times" pitchFamily="18" charset="0"/>
                        </a:rPr>
                        <a:t>Analysis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" pitchFamily="18" charset="0"/>
                        </a:rPr>
                        <a:t>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" pitchFamily="18" charset="0"/>
                        </a:rPr>
                        <a:t>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" pitchFamily="18" charset="0"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" pitchFamily="18" charset="0"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Times" pitchFamily="18" charset="0"/>
                        </a:rPr>
                        <a:t>In process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" pitchFamily="18" charset="0"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</a:tr>
              <a:tr h="349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effectLst/>
                          <a:latin typeface="Times" pitchFamily="18" charset="0"/>
                        </a:rPr>
                        <a:t>Publication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Times" pitchFamily="18" charset="0"/>
                        </a:rPr>
                        <a:t>Villarreal et al. 2012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Times" pitchFamily="18" charset="0"/>
                        </a:rPr>
                        <a:t>Villarreal</a:t>
                      </a:r>
                      <a:r>
                        <a:rPr lang="en-US" sz="1800" u="none" strike="noStrike" baseline="0" dirty="0" smtClean="0">
                          <a:effectLst/>
                          <a:latin typeface="Times" pitchFamily="18" charset="0"/>
                        </a:rPr>
                        <a:t> 2013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Times" pitchFamily="18" charset="0"/>
                        </a:rPr>
                        <a:t>Villarreal</a:t>
                      </a:r>
                      <a:r>
                        <a:rPr lang="en-US" sz="1800" u="none" strike="noStrike" baseline="0" dirty="0" smtClean="0">
                          <a:effectLst/>
                          <a:latin typeface="Times" pitchFamily="18" charset="0"/>
                        </a:rPr>
                        <a:t> 2013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Times" pitchFamily="18" charset="0"/>
                        </a:rPr>
                        <a:t>Lara et al.</a:t>
                      </a:r>
                      <a:r>
                        <a:rPr lang="en-US" sz="1800" u="none" strike="noStrike" baseline="0" dirty="0" smtClean="0">
                          <a:effectLst/>
                          <a:latin typeface="Times" pitchFamily="18" charset="0"/>
                        </a:rPr>
                        <a:t> </a:t>
                      </a:r>
                      <a:r>
                        <a:rPr lang="en-US" sz="1800" u="none" strike="noStrike" dirty="0" smtClean="0">
                          <a:effectLst/>
                          <a:latin typeface="Times" pitchFamily="18" charset="0"/>
                        </a:rPr>
                        <a:t>2012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" pitchFamily="18" charset="0"/>
                          <a:cs typeface="+mn-cs"/>
                        </a:rPr>
                        <a:t>Lara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" pitchFamily="18" charset="0"/>
                          <a:cs typeface="+mn-cs"/>
                        </a:rPr>
                        <a:t> 2012, Villarreal 2013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</a:tr>
            </a:tbl>
          </a:graphicData>
        </a:graphic>
      </p:graphicFrame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 l="57870" t="25000" r="1495" b="38889"/>
          <a:stretch>
            <a:fillRect/>
          </a:stretch>
        </p:blipFill>
        <p:spPr bwMode="auto">
          <a:xfrm>
            <a:off x="24780" y="4038600"/>
            <a:ext cx="5918820" cy="1826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l="56906" t="30556" r="15123" b="45370"/>
          <a:stretch>
            <a:fillRect/>
          </a:stretch>
        </p:blipFill>
        <p:spPr bwMode="auto">
          <a:xfrm>
            <a:off x="4075151" y="5346967"/>
            <a:ext cx="5056149" cy="151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948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1" dirty="0" smtClean="0">
                <a:solidFill>
                  <a:srgbClr val="800000"/>
                </a:solidFill>
              </a:rPr>
              <a:t>UTEP Datasets for AVA….</a:t>
            </a:r>
            <a:endParaRPr lang="en-US" b="1" i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IPY-BTF data -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Resampled sites established by Webber 4-5 decades ago.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Other Data from Barrow </a:t>
            </a:r>
            <a:r>
              <a:rPr lang="en-US" dirty="0" smtClean="0"/>
              <a:t>– Resampled IBP microtopographic grid, 1950’s herbivore </a:t>
            </a:r>
            <a:r>
              <a:rPr lang="en-US" dirty="0" err="1" smtClean="0"/>
              <a:t>exclosures</a:t>
            </a:r>
            <a:r>
              <a:rPr lang="en-US" dirty="0" smtClean="0"/>
              <a:t>, ITEX-AON data.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>
                <a:solidFill>
                  <a:schemeClr val="bg1">
                    <a:lumMod val="65000"/>
                  </a:schemeClr>
                </a:solidFill>
              </a:rPr>
              <a:t>Landcover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 change maps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high spatial resolution land cover change maps spanning 3-4 decades at multiple sites in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Beringia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773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Microtopography Grid – Barrow, AK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30" y="3505200"/>
            <a:ext cx="3853684" cy="3200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Established during IBP</a:t>
            </a:r>
          </a:p>
          <a:p>
            <a:r>
              <a:rPr lang="en-US" dirty="0" smtClean="0"/>
              <a:t>136 plots 50x50cm plots</a:t>
            </a:r>
          </a:p>
          <a:p>
            <a:r>
              <a:rPr lang="en-US" dirty="0" smtClean="0"/>
              <a:t>Vegetation sampled in 1973, 2000, 2008</a:t>
            </a:r>
          </a:p>
          <a:p>
            <a:r>
              <a:rPr lang="en-US" dirty="0" smtClean="0"/>
              <a:t>All vascular plants and lichen species</a:t>
            </a:r>
            <a:endParaRPr lang="en-US" dirty="0"/>
          </a:p>
          <a:p>
            <a:pPr lvl="1"/>
            <a:r>
              <a:rPr lang="en-US" dirty="0" smtClean="0"/>
              <a:t>Bryophytes lumped </a:t>
            </a:r>
          </a:p>
          <a:p>
            <a:endParaRPr lang="en-US" dirty="0"/>
          </a:p>
        </p:txBody>
      </p:sp>
      <p:grpSp>
        <p:nvGrpSpPr>
          <p:cNvPr id="5" name="Group 1117"/>
          <p:cNvGrpSpPr>
            <a:grpSpLocks/>
          </p:cNvGrpSpPr>
          <p:nvPr/>
        </p:nvGrpSpPr>
        <p:grpSpPr bwMode="auto">
          <a:xfrm rot="5400000">
            <a:off x="4333665" y="-1172551"/>
            <a:ext cx="545488" cy="7687793"/>
            <a:chOff x="560" y="711"/>
            <a:chExt cx="346" cy="4756"/>
          </a:xfrm>
        </p:grpSpPr>
        <p:sp>
          <p:nvSpPr>
            <p:cNvPr id="7" name="Rectangle 239"/>
            <p:cNvSpPr>
              <a:spLocks noChangeArrowheads="1"/>
            </p:cNvSpPr>
            <p:nvPr/>
          </p:nvSpPr>
          <p:spPr bwMode="auto">
            <a:xfrm>
              <a:off x="708" y="350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240"/>
            <p:cNvSpPr>
              <a:spLocks noChangeArrowheads="1"/>
            </p:cNvSpPr>
            <p:nvPr/>
          </p:nvSpPr>
          <p:spPr bwMode="auto">
            <a:xfrm>
              <a:off x="708" y="365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241"/>
            <p:cNvSpPr>
              <a:spLocks noChangeArrowheads="1"/>
            </p:cNvSpPr>
            <p:nvPr/>
          </p:nvSpPr>
          <p:spPr bwMode="auto">
            <a:xfrm>
              <a:off x="561" y="350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242"/>
            <p:cNvSpPr>
              <a:spLocks noChangeArrowheads="1"/>
            </p:cNvSpPr>
            <p:nvPr/>
          </p:nvSpPr>
          <p:spPr bwMode="auto">
            <a:xfrm>
              <a:off x="560" y="365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245"/>
            <p:cNvSpPr>
              <a:spLocks noChangeArrowheads="1"/>
            </p:cNvSpPr>
            <p:nvPr/>
          </p:nvSpPr>
          <p:spPr bwMode="auto">
            <a:xfrm>
              <a:off x="709" y="350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247"/>
            <p:cNvSpPr>
              <a:spLocks noChangeArrowheads="1"/>
            </p:cNvSpPr>
            <p:nvPr/>
          </p:nvSpPr>
          <p:spPr bwMode="auto">
            <a:xfrm>
              <a:off x="561" y="350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250"/>
            <p:cNvSpPr>
              <a:spLocks noChangeArrowheads="1"/>
            </p:cNvSpPr>
            <p:nvPr/>
          </p:nvSpPr>
          <p:spPr bwMode="auto">
            <a:xfrm>
              <a:off x="856" y="350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252"/>
            <p:cNvSpPr>
              <a:spLocks noChangeArrowheads="1"/>
            </p:cNvSpPr>
            <p:nvPr/>
          </p:nvSpPr>
          <p:spPr bwMode="auto">
            <a:xfrm>
              <a:off x="708" y="350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254"/>
            <p:cNvSpPr>
              <a:spLocks noChangeArrowheads="1"/>
            </p:cNvSpPr>
            <p:nvPr/>
          </p:nvSpPr>
          <p:spPr bwMode="auto">
            <a:xfrm>
              <a:off x="854" y="350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255"/>
            <p:cNvSpPr>
              <a:spLocks noChangeArrowheads="1"/>
            </p:cNvSpPr>
            <p:nvPr/>
          </p:nvSpPr>
          <p:spPr bwMode="auto">
            <a:xfrm>
              <a:off x="854" y="365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256"/>
            <p:cNvSpPr>
              <a:spLocks noChangeArrowheads="1"/>
            </p:cNvSpPr>
            <p:nvPr/>
          </p:nvSpPr>
          <p:spPr bwMode="auto">
            <a:xfrm>
              <a:off x="707" y="350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257"/>
            <p:cNvSpPr>
              <a:spLocks noChangeArrowheads="1"/>
            </p:cNvSpPr>
            <p:nvPr/>
          </p:nvSpPr>
          <p:spPr bwMode="auto">
            <a:xfrm>
              <a:off x="706" y="365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262"/>
            <p:cNvSpPr>
              <a:spLocks noChangeArrowheads="1"/>
            </p:cNvSpPr>
            <p:nvPr/>
          </p:nvSpPr>
          <p:spPr bwMode="auto">
            <a:xfrm>
              <a:off x="710" y="380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Rectangle 263"/>
            <p:cNvSpPr>
              <a:spLocks noChangeArrowheads="1"/>
            </p:cNvSpPr>
            <p:nvPr/>
          </p:nvSpPr>
          <p:spPr bwMode="auto">
            <a:xfrm>
              <a:off x="710" y="39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264"/>
            <p:cNvSpPr>
              <a:spLocks noChangeArrowheads="1"/>
            </p:cNvSpPr>
            <p:nvPr/>
          </p:nvSpPr>
          <p:spPr bwMode="auto">
            <a:xfrm>
              <a:off x="563" y="380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265"/>
            <p:cNvSpPr>
              <a:spLocks noChangeArrowheads="1"/>
            </p:cNvSpPr>
            <p:nvPr/>
          </p:nvSpPr>
          <p:spPr bwMode="auto">
            <a:xfrm>
              <a:off x="562" y="39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267"/>
            <p:cNvSpPr>
              <a:spLocks noChangeArrowheads="1"/>
            </p:cNvSpPr>
            <p:nvPr/>
          </p:nvSpPr>
          <p:spPr bwMode="auto">
            <a:xfrm>
              <a:off x="711" y="36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268"/>
            <p:cNvSpPr>
              <a:spLocks noChangeArrowheads="1"/>
            </p:cNvSpPr>
            <p:nvPr/>
          </p:nvSpPr>
          <p:spPr bwMode="auto">
            <a:xfrm>
              <a:off x="711" y="380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269"/>
            <p:cNvSpPr>
              <a:spLocks noChangeArrowheads="1"/>
            </p:cNvSpPr>
            <p:nvPr/>
          </p:nvSpPr>
          <p:spPr bwMode="auto">
            <a:xfrm>
              <a:off x="564" y="36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70"/>
            <p:cNvSpPr>
              <a:spLocks noChangeArrowheads="1"/>
            </p:cNvSpPr>
            <p:nvPr/>
          </p:nvSpPr>
          <p:spPr bwMode="auto">
            <a:xfrm>
              <a:off x="563" y="380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272"/>
            <p:cNvSpPr>
              <a:spLocks noChangeArrowheads="1"/>
            </p:cNvSpPr>
            <p:nvPr/>
          </p:nvSpPr>
          <p:spPr bwMode="auto">
            <a:xfrm>
              <a:off x="858" y="365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273"/>
            <p:cNvSpPr>
              <a:spLocks noChangeArrowheads="1"/>
            </p:cNvSpPr>
            <p:nvPr/>
          </p:nvSpPr>
          <p:spPr bwMode="auto">
            <a:xfrm>
              <a:off x="858" y="379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274"/>
            <p:cNvSpPr>
              <a:spLocks noChangeArrowheads="1"/>
            </p:cNvSpPr>
            <p:nvPr/>
          </p:nvSpPr>
          <p:spPr bwMode="auto">
            <a:xfrm>
              <a:off x="711" y="365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275"/>
            <p:cNvSpPr>
              <a:spLocks noChangeArrowheads="1"/>
            </p:cNvSpPr>
            <p:nvPr/>
          </p:nvSpPr>
          <p:spPr bwMode="auto">
            <a:xfrm>
              <a:off x="710" y="379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277"/>
            <p:cNvSpPr>
              <a:spLocks noChangeArrowheads="1"/>
            </p:cNvSpPr>
            <p:nvPr/>
          </p:nvSpPr>
          <p:spPr bwMode="auto">
            <a:xfrm>
              <a:off x="856" y="380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Rectangle 278"/>
            <p:cNvSpPr>
              <a:spLocks noChangeArrowheads="1"/>
            </p:cNvSpPr>
            <p:nvPr/>
          </p:nvSpPr>
          <p:spPr bwMode="auto">
            <a:xfrm>
              <a:off x="856" y="39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279"/>
            <p:cNvSpPr>
              <a:spLocks noChangeArrowheads="1"/>
            </p:cNvSpPr>
            <p:nvPr/>
          </p:nvSpPr>
          <p:spPr bwMode="auto">
            <a:xfrm>
              <a:off x="709" y="380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280"/>
            <p:cNvSpPr>
              <a:spLocks noChangeArrowheads="1"/>
            </p:cNvSpPr>
            <p:nvPr/>
          </p:nvSpPr>
          <p:spPr bwMode="auto">
            <a:xfrm>
              <a:off x="708" y="39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283"/>
            <p:cNvSpPr>
              <a:spLocks noChangeArrowheads="1"/>
            </p:cNvSpPr>
            <p:nvPr/>
          </p:nvSpPr>
          <p:spPr bwMode="auto">
            <a:xfrm>
              <a:off x="708" y="409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284"/>
            <p:cNvSpPr>
              <a:spLocks noChangeArrowheads="1"/>
            </p:cNvSpPr>
            <p:nvPr/>
          </p:nvSpPr>
          <p:spPr bwMode="auto">
            <a:xfrm>
              <a:off x="708" y="424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285"/>
            <p:cNvSpPr>
              <a:spLocks noChangeArrowheads="1"/>
            </p:cNvSpPr>
            <p:nvPr/>
          </p:nvSpPr>
          <p:spPr bwMode="auto">
            <a:xfrm>
              <a:off x="561" y="409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286"/>
            <p:cNvSpPr>
              <a:spLocks noChangeArrowheads="1"/>
            </p:cNvSpPr>
            <p:nvPr/>
          </p:nvSpPr>
          <p:spPr bwMode="auto">
            <a:xfrm>
              <a:off x="560" y="424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288"/>
            <p:cNvSpPr>
              <a:spLocks noChangeArrowheads="1"/>
            </p:cNvSpPr>
            <p:nvPr/>
          </p:nvSpPr>
          <p:spPr bwMode="auto">
            <a:xfrm>
              <a:off x="709" y="394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289"/>
            <p:cNvSpPr>
              <a:spLocks noChangeArrowheads="1"/>
            </p:cNvSpPr>
            <p:nvPr/>
          </p:nvSpPr>
          <p:spPr bwMode="auto">
            <a:xfrm>
              <a:off x="709" y="409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Rectangle 290"/>
            <p:cNvSpPr>
              <a:spLocks noChangeArrowheads="1"/>
            </p:cNvSpPr>
            <p:nvPr/>
          </p:nvSpPr>
          <p:spPr bwMode="auto">
            <a:xfrm>
              <a:off x="562" y="394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ectangle 291"/>
            <p:cNvSpPr>
              <a:spLocks noChangeArrowheads="1"/>
            </p:cNvSpPr>
            <p:nvPr/>
          </p:nvSpPr>
          <p:spPr bwMode="auto">
            <a:xfrm>
              <a:off x="561" y="409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293"/>
            <p:cNvSpPr>
              <a:spLocks noChangeArrowheads="1"/>
            </p:cNvSpPr>
            <p:nvPr/>
          </p:nvSpPr>
          <p:spPr bwMode="auto">
            <a:xfrm>
              <a:off x="856" y="394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Rectangle 294"/>
            <p:cNvSpPr>
              <a:spLocks noChangeArrowheads="1"/>
            </p:cNvSpPr>
            <p:nvPr/>
          </p:nvSpPr>
          <p:spPr bwMode="auto">
            <a:xfrm>
              <a:off x="856" y="409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295"/>
            <p:cNvSpPr>
              <a:spLocks noChangeArrowheads="1"/>
            </p:cNvSpPr>
            <p:nvPr/>
          </p:nvSpPr>
          <p:spPr bwMode="auto">
            <a:xfrm>
              <a:off x="709" y="394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296"/>
            <p:cNvSpPr>
              <a:spLocks noChangeArrowheads="1"/>
            </p:cNvSpPr>
            <p:nvPr/>
          </p:nvSpPr>
          <p:spPr bwMode="auto">
            <a:xfrm>
              <a:off x="708" y="409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Rectangle 298"/>
            <p:cNvSpPr>
              <a:spLocks noChangeArrowheads="1"/>
            </p:cNvSpPr>
            <p:nvPr/>
          </p:nvSpPr>
          <p:spPr bwMode="auto">
            <a:xfrm>
              <a:off x="854" y="409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299"/>
            <p:cNvSpPr>
              <a:spLocks noChangeArrowheads="1"/>
            </p:cNvSpPr>
            <p:nvPr/>
          </p:nvSpPr>
          <p:spPr bwMode="auto">
            <a:xfrm>
              <a:off x="854" y="424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Rectangle 300"/>
            <p:cNvSpPr>
              <a:spLocks noChangeArrowheads="1"/>
            </p:cNvSpPr>
            <p:nvPr/>
          </p:nvSpPr>
          <p:spPr bwMode="auto">
            <a:xfrm>
              <a:off x="707" y="409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Rectangle 301"/>
            <p:cNvSpPr>
              <a:spLocks noChangeArrowheads="1"/>
            </p:cNvSpPr>
            <p:nvPr/>
          </p:nvSpPr>
          <p:spPr bwMode="auto">
            <a:xfrm>
              <a:off x="706" y="424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307"/>
            <p:cNvSpPr>
              <a:spLocks noChangeArrowheads="1"/>
            </p:cNvSpPr>
            <p:nvPr/>
          </p:nvSpPr>
          <p:spPr bwMode="auto">
            <a:xfrm>
              <a:off x="710" y="438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308"/>
            <p:cNvSpPr>
              <a:spLocks noChangeArrowheads="1"/>
            </p:cNvSpPr>
            <p:nvPr/>
          </p:nvSpPr>
          <p:spPr bwMode="auto">
            <a:xfrm>
              <a:off x="710" y="45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309"/>
            <p:cNvSpPr>
              <a:spLocks noChangeArrowheads="1"/>
            </p:cNvSpPr>
            <p:nvPr/>
          </p:nvSpPr>
          <p:spPr bwMode="auto">
            <a:xfrm>
              <a:off x="563" y="438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310"/>
            <p:cNvSpPr>
              <a:spLocks noChangeArrowheads="1"/>
            </p:cNvSpPr>
            <p:nvPr/>
          </p:nvSpPr>
          <p:spPr bwMode="auto">
            <a:xfrm>
              <a:off x="562" y="45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Rectangle 312"/>
            <p:cNvSpPr>
              <a:spLocks noChangeArrowheads="1"/>
            </p:cNvSpPr>
            <p:nvPr/>
          </p:nvSpPr>
          <p:spPr bwMode="auto">
            <a:xfrm>
              <a:off x="711" y="42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Rectangle 313"/>
            <p:cNvSpPr>
              <a:spLocks noChangeArrowheads="1"/>
            </p:cNvSpPr>
            <p:nvPr/>
          </p:nvSpPr>
          <p:spPr bwMode="auto">
            <a:xfrm>
              <a:off x="711" y="438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314"/>
            <p:cNvSpPr>
              <a:spLocks noChangeArrowheads="1"/>
            </p:cNvSpPr>
            <p:nvPr/>
          </p:nvSpPr>
          <p:spPr bwMode="auto">
            <a:xfrm>
              <a:off x="564" y="42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Rectangle 315"/>
            <p:cNvSpPr>
              <a:spLocks noChangeArrowheads="1"/>
            </p:cNvSpPr>
            <p:nvPr/>
          </p:nvSpPr>
          <p:spPr bwMode="auto">
            <a:xfrm>
              <a:off x="563" y="438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Rectangle 317"/>
            <p:cNvSpPr>
              <a:spLocks noChangeArrowheads="1"/>
            </p:cNvSpPr>
            <p:nvPr/>
          </p:nvSpPr>
          <p:spPr bwMode="auto">
            <a:xfrm>
              <a:off x="858" y="423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Rectangle 318"/>
            <p:cNvSpPr>
              <a:spLocks noChangeArrowheads="1"/>
            </p:cNvSpPr>
            <p:nvPr/>
          </p:nvSpPr>
          <p:spPr bwMode="auto">
            <a:xfrm>
              <a:off x="858" y="438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Rectangle 319"/>
            <p:cNvSpPr>
              <a:spLocks noChangeArrowheads="1"/>
            </p:cNvSpPr>
            <p:nvPr/>
          </p:nvSpPr>
          <p:spPr bwMode="auto">
            <a:xfrm>
              <a:off x="711" y="423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Rectangle 320"/>
            <p:cNvSpPr>
              <a:spLocks noChangeArrowheads="1"/>
            </p:cNvSpPr>
            <p:nvPr/>
          </p:nvSpPr>
          <p:spPr bwMode="auto">
            <a:xfrm>
              <a:off x="710" y="438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Rectangle 322"/>
            <p:cNvSpPr>
              <a:spLocks noChangeArrowheads="1"/>
            </p:cNvSpPr>
            <p:nvPr/>
          </p:nvSpPr>
          <p:spPr bwMode="auto">
            <a:xfrm>
              <a:off x="856" y="438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Rectangle 323"/>
            <p:cNvSpPr>
              <a:spLocks noChangeArrowheads="1"/>
            </p:cNvSpPr>
            <p:nvPr/>
          </p:nvSpPr>
          <p:spPr bwMode="auto">
            <a:xfrm>
              <a:off x="856" y="45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Rectangle 324"/>
            <p:cNvSpPr>
              <a:spLocks noChangeArrowheads="1"/>
            </p:cNvSpPr>
            <p:nvPr/>
          </p:nvSpPr>
          <p:spPr bwMode="auto">
            <a:xfrm>
              <a:off x="709" y="438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Rectangle 325"/>
            <p:cNvSpPr>
              <a:spLocks noChangeArrowheads="1"/>
            </p:cNvSpPr>
            <p:nvPr/>
          </p:nvSpPr>
          <p:spPr bwMode="auto">
            <a:xfrm>
              <a:off x="708" y="45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Rectangle 328"/>
            <p:cNvSpPr>
              <a:spLocks noChangeArrowheads="1"/>
            </p:cNvSpPr>
            <p:nvPr/>
          </p:nvSpPr>
          <p:spPr bwMode="auto">
            <a:xfrm>
              <a:off x="708" y="468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Rectangle 329"/>
            <p:cNvSpPr>
              <a:spLocks noChangeArrowheads="1"/>
            </p:cNvSpPr>
            <p:nvPr/>
          </p:nvSpPr>
          <p:spPr bwMode="auto">
            <a:xfrm>
              <a:off x="708" y="483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Rectangle 330"/>
            <p:cNvSpPr>
              <a:spLocks noChangeArrowheads="1"/>
            </p:cNvSpPr>
            <p:nvPr/>
          </p:nvSpPr>
          <p:spPr bwMode="auto">
            <a:xfrm>
              <a:off x="561" y="468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Rectangle 331"/>
            <p:cNvSpPr>
              <a:spLocks noChangeArrowheads="1"/>
            </p:cNvSpPr>
            <p:nvPr/>
          </p:nvSpPr>
          <p:spPr bwMode="auto">
            <a:xfrm>
              <a:off x="560" y="483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Rectangle 333"/>
            <p:cNvSpPr>
              <a:spLocks noChangeArrowheads="1"/>
            </p:cNvSpPr>
            <p:nvPr/>
          </p:nvSpPr>
          <p:spPr bwMode="auto">
            <a:xfrm>
              <a:off x="709" y="453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Rectangle 334"/>
            <p:cNvSpPr>
              <a:spLocks noChangeArrowheads="1"/>
            </p:cNvSpPr>
            <p:nvPr/>
          </p:nvSpPr>
          <p:spPr bwMode="auto">
            <a:xfrm>
              <a:off x="709" y="468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Rectangle 335"/>
            <p:cNvSpPr>
              <a:spLocks noChangeArrowheads="1"/>
            </p:cNvSpPr>
            <p:nvPr/>
          </p:nvSpPr>
          <p:spPr bwMode="auto">
            <a:xfrm>
              <a:off x="562" y="453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Rectangle 336"/>
            <p:cNvSpPr>
              <a:spLocks noChangeArrowheads="1"/>
            </p:cNvSpPr>
            <p:nvPr/>
          </p:nvSpPr>
          <p:spPr bwMode="auto">
            <a:xfrm>
              <a:off x="561" y="468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Rectangle 338"/>
            <p:cNvSpPr>
              <a:spLocks noChangeArrowheads="1"/>
            </p:cNvSpPr>
            <p:nvPr/>
          </p:nvSpPr>
          <p:spPr bwMode="auto">
            <a:xfrm>
              <a:off x="856" y="453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Rectangle 339"/>
            <p:cNvSpPr>
              <a:spLocks noChangeArrowheads="1"/>
            </p:cNvSpPr>
            <p:nvPr/>
          </p:nvSpPr>
          <p:spPr bwMode="auto">
            <a:xfrm>
              <a:off x="856" y="468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Rectangle 340"/>
            <p:cNvSpPr>
              <a:spLocks noChangeArrowheads="1"/>
            </p:cNvSpPr>
            <p:nvPr/>
          </p:nvSpPr>
          <p:spPr bwMode="auto">
            <a:xfrm>
              <a:off x="709" y="453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Rectangle 341"/>
            <p:cNvSpPr>
              <a:spLocks noChangeArrowheads="1"/>
            </p:cNvSpPr>
            <p:nvPr/>
          </p:nvSpPr>
          <p:spPr bwMode="auto">
            <a:xfrm>
              <a:off x="708" y="468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Rectangle 343"/>
            <p:cNvSpPr>
              <a:spLocks noChangeArrowheads="1"/>
            </p:cNvSpPr>
            <p:nvPr/>
          </p:nvSpPr>
          <p:spPr bwMode="auto">
            <a:xfrm>
              <a:off x="854" y="468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Rectangle 344"/>
            <p:cNvSpPr>
              <a:spLocks noChangeArrowheads="1"/>
            </p:cNvSpPr>
            <p:nvPr/>
          </p:nvSpPr>
          <p:spPr bwMode="auto">
            <a:xfrm>
              <a:off x="854" y="483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Rectangle 345"/>
            <p:cNvSpPr>
              <a:spLocks noChangeArrowheads="1"/>
            </p:cNvSpPr>
            <p:nvPr/>
          </p:nvSpPr>
          <p:spPr bwMode="auto">
            <a:xfrm>
              <a:off x="707" y="468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Rectangle 346"/>
            <p:cNvSpPr>
              <a:spLocks noChangeArrowheads="1"/>
            </p:cNvSpPr>
            <p:nvPr/>
          </p:nvSpPr>
          <p:spPr bwMode="auto">
            <a:xfrm>
              <a:off x="706" y="483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Rectangle 350"/>
            <p:cNvSpPr>
              <a:spLocks noChangeArrowheads="1"/>
            </p:cNvSpPr>
            <p:nvPr/>
          </p:nvSpPr>
          <p:spPr bwMode="auto">
            <a:xfrm>
              <a:off x="710" y="497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Rectangle 351"/>
            <p:cNvSpPr>
              <a:spLocks noChangeArrowheads="1"/>
            </p:cNvSpPr>
            <p:nvPr/>
          </p:nvSpPr>
          <p:spPr bwMode="auto">
            <a:xfrm>
              <a:off x="710" y="51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Rectangle 352"/>
            <p:cNvSpPr>
              <a:spLocks noChangeArrowheads="1"/>
            </p:cNvSpPr>
            <p:nvPr/>
          </p:nvSpPr>
          <p:spPr bwMode="auto">
            <a:xfrm>
              <a:off x="563" y="497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Rectangle 353"/>
            <p:cNvSpPr>
              <a:spLocks noChangeArrowheads="1"/>
            </p:cNvSpPr>
            <p:nvPr/>
          </p:nvSpPr>
          <p:spPr bwMode="auto">
            <a:xfrm>
              <a:off x="562" y="51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Rectangle 355"/>
            <p:cNvSpPr>
              <a:spLocks noChangeArrowheads="1"/>
            </p:cNvSpPr>
            <p:nvPr/>
          </p:nvSpPr>
          <p:spPr bwMode="auto">
            <a:xfrm>
              <a:off x="711" y="48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Rectangle 356"/>
            <p:cNvSpPr>
              <a:spLocks noChangeArrowheads="1"/>
            </p:cNvSpPr>
            <p:nvPr/>
          </p:nvSpPr>
          <p:spPr bwMode="auto">
            <a:xfrm>
              <a:off x="711" y="497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Rectangle 357"/>
            <p:cNvSpPr>
              <a:spLocks noChangeArrowheads="1"/>
            </p:cNvSpPr>
            <p:nvPr/>
          </p:nvSpPr>
          <p:spPr bwMode="auto">
            <a:xfrm>
              <a:off x="564" y="48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Rectangle 358"/>
            <p:cNvSpPr>
              <a:spLocks noChangeArrowheads="1"/>
            </p:cNvSpPr>
            <p:nvPr/>
          </p:nvSpPr>
          <p:spPr bwMode="auto">
            <a:xfrm>
              <a:off x="563" y="497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858" y="482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858" y="497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711" y="482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710" y="497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Rectangle 365"/>
            <p:cNvSpPr>
              <a:spLocks noChangeArrowheads="1"/>
            </p:cNvSpPr>
            <p:nvPr/>
          </p:nvSpPr>
          <p:spPr bwMode="auto">
            <a:xfrm>
              <a:off x="856" y="497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Rectangle 366"/>
            <p:cNvSpPr>
              <a:spLocks noChangeArrowheads="1"/>
            </p:cNvSpPr>
            <p:nvPr/>
          </p:nvSpPr>
          <p:spPr bwMode="auto">
            <a:xfrm>
              <a:off x="856" y="51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Rectangle 367"/>
            <p:cNvSpPr>
              <a:spLocks noChangeArrowheads="1"/>
            </p:cNvSpPr>
            <p:nvPr/>
          </p:nvSpPr>
          <p:spPr bwMode="auto">
            <a:xfrm>
              <a:off x="709" y="497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Rectangle 368"/>
            <p:cNvSpPr>
              <a:spLocks noChangeArrowheads="1"/>
            </p:cNvSpPr>
            <p:nvPr/>
          </p:nvSpPr>
          <p:spPr bwMode="auto">
            <a:xfrm>
              <a:off x="708" y="51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Rectangle 371"/>
            <p:cNvSpPr>
              <a:spLocks noChangeArrowheads="1"/>
            </p:cNvSpPr>
            <p:nvPr/>
          </p:nvSpPr>
          <p:spPr bwMode="auto">
            <a:xfrm>
              <a:off x="708" y="527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Rectangle 372"/>
            <p:cNvSpPr>
              <a:spLocks noChangeArrowheads="1"/>
            </p:cNvSpPr>
            <p:nvPr/>
          </p:nvSpPr>
          <p:spPr bwMode="auto">
            <a:xfrm>
              <a:off x="708" y="541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Rectangle 373"/>
            <p:cNvSpPr>
              <a:spLocks noChangeArrowheads="1"/>
            </p:cNvSpPr>
            <p:nvPr/>
          </p:nvSpPr>
          <p:spPr bwMode="auto">
            <a:xfrm>
              <a:off x="561" y="527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Rectangle 374"/>
            <p:cNvSpPr>
              <a:spLocks noChangeArrowheads="1"/>
            </p:cNvSpPr>
            <p:nvPr/>
          </p:nvSpPr>
          <p:spPr bwMode="auto">
            <a:xfrm>
              <a:off x="560" y="541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Rectangle 376"/>
            <p:cNvSpPr>
              <a:spLocks noChangeArrowheads="1"/>
            </p:cNvSpPr>
            <p:nvPr/>
          </p:nvSpPr>
          <p:spPr bwMode="auto">
            <a:xfrm>
              <a:off x="709" y="512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Rectangle 377"/>
            <p:cNvSpPr>
              <a:spLocks noChangeArrowheads="1"/>
            </p:cNvSpPr>
            <p:nvPr/>
          </p:nvSpPr>
          <p:spPr bwMode="auto">
            <a:xfrm>
              <a:off x="709" y="527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Rectangle 378"/>
            <p:cNvSpPr>
              <a:spLocks noChangeArrowheads="1"/>
            </p:cNvSpPr>
            <p:nvPr/>
          </p:nvSpPr>
          <p:spPr bwMode="auto">
            <a:xfrm>
              <a:off x="562" y="512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Rectangle 379"/>
            <p:cNvSpPr>
              <a:spLocks noChangeArrowheads="1"/>
            </p:cNvSpPr>
            <p:nvPr/>
          </p:nvSpPr>
          <p:spPr bwMode="auto">
            <a:xfrm>
              <a:off x="561" y="527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Rectangle 381"/>
            <p:cNvSpPr>
              <a:spLocks noChangeArrowheads="1"/>
            </p:cNvSpPr>
            <p:nvPr/>
          </p:nvSpPr>
          <p:spPr bwMode="auto">
            <a:xfrm>
              <a:off x="856" y="512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Rectangle 382"/>
            <p:cNvSpPr>
              <a:spLocks noChangeArrowheads="1"/>
            </p:cNvSpPr>
            <p:nvPr/>
          </p:nvSpPr>
          <p:spPr bwMode="auto">
            <a:xfrm>
              <a:off x="856" y="527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Rectangle 383"/>
            <p:cNvSpPr>
              <a:spLocks noChangeArrowheads="1"/>
            </p:cNvSpPr>
            <p:nvPr/>
          </p:nvSpPr>
          <p:spPr bwMode="auto">
            <a:xfrm>
              <a:off x="709" y="512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Rectangle 384"/>
            <p:cNvSpPr>
              <a:spLocks noChangeArrowheads="1"/>
            </p:cNvSpPr>
            <p:nvPr/>
          </p:nvSpPr>
          <p:spPr bwMode="auto">
            <a:xfrm>
              <a:off x="708" y="527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Rectangle 386"/>
            <p:cNvSpPr>
              <a:spLocks noChangeArrowheads="1"/>
            </p:cNvSpPr>
            <p:nvPr/>
          </p:nvSpPr>
          <p:spPr bwMode="auto">
            <a:xfrm>
              <a:off x="854" y="527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Rectangle 387"/>
            <p:cNvSpPr>
              <a:spLocks noChangeArrowheads="1"/>
            </p:cNvSpPr>
            <p:nvPr/>
          </p:nvSpPr>
          <p:spPr bwMode="auto">
            <a:xfrm>
              <a:off x="854" y="541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Rectangle 388"/>
            <p:cNvSpPr>
              <a:spLocks noChangeArrowheads="1"/>
            </p:cNvSpPr>
            <p:nvPr/>
          </p:nvSpPr>
          <p:spPr bwMode="auto">
            <a:xfrm>
              <a:off x="707" y="527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Rectangle 389"/>
            <p:cNvSpPr>
              <a:spLocks noChangeArrowheads="1"/>
            </p:cNvSpPr>
            <p:nvPr/>
          </p:nvSpPr>
          <p:spPr bwMode="auto">
            <a:xfrm>
              <a:off x="706" y="541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Rectangle 214"/>
            <p:cNvSpPr>
              <a:spLocks noChangeArrowheads="1"/>
            </p:cNvSpPr>
            <p:nvPr/>
          </p:nvSpPr>
          <p:spPr bwMode="auto">
            <a:xfrm>
              <a:off x="710" y="321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Rectangle 217"/>
            <p:cNvSpPr>
              <a:spLocks noChangeArrowheads="1"/>
            </p:cNvSpPr>
            <p:nvPr/>
          </p:nvSpPr>
          <p:spPr bwMode="auto">
            <a:xfrm>
              <a:off x="710" y="336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Rectangle 218"/>
            <p:cNvSpPr>
              <a:spLocks noChangeArrowheads="1"/>
            </p:cNvSpPr>
            <p:nvPr/>
          </p:nvSpPr>
          <p:spPr bwMode="auto">
            <a:xfrm>
              <a:off x="563" y="321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Rectangle 219"/>
            <p:cNvSpPr>
              <a:spLocks noChangeArrowheads="1"/>
            </p:cNvSpPr>
            <p:nvPr/>
          </p:nvSpPr>
          <p:spPr bwMode="auto">
            <a:xfrm>
              <a:off x="562" y="336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Rectangle 222"/>
            <p:cNvSpPr>
              <a:spLocks noChangeArrowheads="1"/>
            </p:cNvSpPr>
            <p:nvPr/>
          </p:nvSpPr>
          <p:spPr bwMode="auto">
            <a:xfrm>
              <a:off x="711" y="306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Rectangle 223"/>
            <p:cNvSpPr>
              <a:spLocks noChangeArrowheads="1"/>
            </p:cNvSpPr>
            <p:nvPr/>
          </p:nvSpPr>
          <p:spPr bwMode="auto">
            <a:xfrm>
              <a:off x="711" y="321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Rectangle 224"/>
            <p:cNvSpPr>
              <a:spLocks noChangeArrowheads="1"/>
            </p:cNvSpPr>
            <p:nvPr/>
          </p:nvSpPr>
          <p:spPr bwMode="auto">
            <a:xfrm>
              <a:off x="564" y="306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Rectangle 225"/>
            <p:cNvSpPr>
              <a:spLocks noChangeArrowheads="1"/>
            </p:cNvSpPr>
            <p:nvPr/>
          </p:nvSpPr>
          <p:spPr bwMode="auto">
            <a:xfrm>
              <a:off x="563" y="321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Rectangle 227"/>
            <p:cNvSpPr>
              <a:spLocks noChangeArrowheads="1"/>
            </p:cNvSpPr>
            <p:nvPr/>
          </p:nvSpPr>
          <p:spPr bwMode="auto">
            <a:xfrm>
              <a:off x="858" y="306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Rectangle 228"/>
            <p:cNvSpPr>
              <a:spLocks noChangeArrowheads="1"/>
            </p:cNvSpPr>
            <p:nvPr/>
          </p:nvSpPr>
          <p:spPr bwMode="auto">
            <a:xfrm>
              <a:off x="858" y="321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Rectangle 229"/>
            <p:cNvSpPr>
              <a:spLocks noChangeArrowheads="1"/>
            </p:cNvSpPr>
            <p:nvPr/>
          </p:nvSpPr>
          <p:spPr bwMode="auto">
            <a:xfrm>
              <a:off x="711" y="306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Rectangle 230"/>
            <p:cNvSpPr>
              <a:spLocks noChangeArrowheads="1"/>
            </p:cNvSpPr>
            <p:nvPr/>
          </p:nvSpPr>
          <p:spPr bwMode="auto">
            <a:xfrm>
              <a:off x="710" y="321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Rectangle 232"/>
            <p:cNvSpPr>
              <a:spLocks noChangeArrowheads="1"/>
            </p:cNvSpPr>
            <p:nvPr/>
          </p:nvSpPr>
          <p:spPr bwMode="auto">
            <a:xfrm>
              <a:off x="856" y="321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Rectangle 233"/>
            <p:cNvSpPr>
              <a:spLocks noChangeArrowheads="1"/>
            </p:cNvSpPr>
            <p:nvPr/>
          </p:nvSpPr>
          <p:spPr bwMode="auto">
            <a:xfrm>
              <a:off x="856" y="336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Rectangle 234"/>
            <p:cNvSpPr>
              <a:spLocks noChangeArrowheads="1"/>
            </p:cNvSpPr>
            <p:nvPr/>
          </p:nvSpPr>
          <p:spPr bwMode="auto">
            <a:xfrm>
              <a:off x="709" y="321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Rectangle 235"/>
            <p:cNvSpPr>
              <a:spLocks noChangeArrowheads="1"/>
            </p:cNvSpPr>
            <p:nvPr/>
          </p:nvSpPr>
          <p:spPr bwMode="auto">
            <a:xfrm>
              <a:off x="708" y="336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Rectangle 244"/>
            <p:cNvSpPr>
              <a:spLocks noChangeArrowheads="1"/>
            </p:cNvSpPr>
            <p:nvPr/>
          </p:nvSpPr>
          <p:spPr bwMode="auto">
            <a:xfrm>
              <a:off x="709" y="335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Rectangle 246"/>
            <p:cNvSpPr>
              <a:spLocks noChangeArrowheads="1"/>
            </p:cNvSpPr>
            <p:nvPr/>
          </p:nvSpPr>
          <p:spPr bwMode="auto">
            <a:xfrm>
              <a:off x="562" y="335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Rectangle 249"/>
            <p:cNvSpPr>
              <a:spLocks noChangeArrowheads="1"/>
            </p:cNvSpPr>
            <p:nvPr/>
          </p:nvSpPr>
          <p:spPr bwMode="auto">
            <a:xfrm>
              <a:off x="856" y="335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Rectangle 251"/>
            <p:cNvSpPr>
              <a:spLocks noChangeArrowheads="1"/>
            </p:cNvSpPr>
            <p:nvPr/>
          </p:nvSpPr>
          <p:spPr bwMode="auto">
            <a:xfrm>
              <a:off x="709" y="335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Rectangle 396"/>
            <p:cNvSpPr>
              <a:spLocks noChangeArrowheads="1"/>
            </p:cNvSpPr>
            <p:nvPr/>
          </p:nvSpPr>
          <p:spPr bwMode="auto">
            <a:xfrm>
              <a:off x="710" y="86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Rectangle 397"/>
            <p:cNvSpPr>
              <a:spLocks noChangeArrowheads="1"/>
            </p:cNvSpPr>
            <p:nvPr/>
          </p:nvSpPr>
          <p:spPr bwMode="auto">
            <a:xfrm>
              <a:off x="710" y="100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Rectangle 398"/>
            <p:cNvSpPr>
              <a:spLocks noChangeArrowheads="1"/>
            </p:cNvSpPr>
            <p:nvPr/>
          </p:nvSpPr>
          <p:spPr bwMode="auto">
            <a:xfrm>
              <a:off x="563" y="86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Rectangle 399"/>
            <p:cNvSpPr>
              <a:spLocks noChangeArrowheads="1"/>
            </p:cNvSpPr>
            <p:nvPr/>
          </p:nvSpPr>
          <p:spPr bwMode="auto">
            <a:xfrm>
              <a:off x="562" y="100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Rectangle 401"/>
            <p:cNvSpPr>
              <a:spLocks noChangeArrowheads="1"/>
            </p:cNvSpPr>
            <p:nvPr/>
          </p:nvSpPr>
          <p:spPr bwMode="auto">
            <a:xfrm>
              <a:off x="711" y="71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Rectangle 402"/>
            <p:cNvSpPr>
              <a:spLocks noChangeArrowheads="1"/>
            </p:cNvSpPr>
            <p:nvPr/>
          </p:nvSpPr>
          <p:spPr bwMode="auto">
            <a:xfrm>
              <a:off x="711" y="86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Rectangle 403"/>
            <p:cNvSpPr>
              <a:spLocks noChangeArrowheads="1"/>
            </p:cNvSpPr>
            <p:nvPr/>
          </p:nvSpPr>
          <p:spPr bwMode="auto">
            <a:xfrm>
              <a:off x="564" y="71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Rectangle 404"/>
            <p:cNvSpPr>
              <a:spLocks noChangeArrowheads="1"/>
            </p:cNvSpPr>
            <p:nvPr/>
          </p:nvSpPr>
          <p:spPr bwMode="auto">
            <a:xfrm>
              <a:off x="563" y="86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Rectangle 406"/>
            <p:cNvSpPr>
              <a:spLocks noChangeArrowheads="1"/>
            </p:cNvSpPr>
            <p:nvPr/>
          </p:nvSpPr>
          <p:spPr bwMode="auto">
            <a:xfrm>
              <a:off x="858" y="71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Rectangle 407"/>
            <p:cNvSpPr>
              <a:spLocks noChangeArrowheads="1"/>
            </p:cNvSpPr>
            <p:nvPr/>
          </p:nvSpPr>
          <p:spPr bwMode="auto">
            <a:xfrm>
              <a:off x="858" y="85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Rectangle 408"/>
            <p:cNvSpPr>
              <a:spLocks noChangeArrowheads="1"/>
            </p:cNvSpPr>
            <p:nvPr/>
          </p:nvSpPr>
          <p:spPr bwMode="auto">
            <a:xfrm>
              <a:off x="711" y="71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Rectangle 409"/>
            <p:cNvSpPr>
              <a:spLocks noChangeArrowheads="1"/>
            </p:cNvSpPr>
            <p:nvPr/>
          </p:nvSpPr>
          <p:spPr bwMode="auto">
            <a:xfrm>
              <a:off x="710" y="85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Rectangle 411"/>
            <p:cNvSpPr>
              <a:spLocks noChangeArrowheads="1"/>
            </p:cNvSpPr>
            <p:nvPr/>
          </p:nvSpPr>
          <p:spPr bwMode="auto">
            <a:xfrm>
              <a:off x="856" y="86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" name="Rectangle 412"/>
            <p:cNvSpPr>
              <a:spLocks noChangeArrowheads="1"/>
            </p:cNvSpPr>
            <p:nvPr/>
          </p:nvSpPr>
          <p:spPr bwMode="auto">
            <a:xfrm>
              <a:off x="856" y="100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Rectangle 413"/>
            <p:cNvSpPr>
              <a:spLocks noChangeArrowheads="1"/>
            </p:cNvSpPr>
            <p:nvPr/>
          </p:nvSpPr>
          <p:spPr bwMode="auto">
            <a:xfrm>
              <a:off x="709" y="86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Rectangle 414"/>
            <p:cNvSpPr>
              <a:spLocks noChangeArrowheads="1"/>
            </p:cNvSpPr>
            <p:nvPr/>
          </p:nvSpPr>
          <p:spPr bwMode="auto">
            <a:xfrm>
              <a:off x="708" y="100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Rectangle 417"/>
            <p:cNvSpPr>
              <a:spLocks noChangeArrowheads="1"/>
            </p:cNvSpPr>
            <p:nvPr/>
          </p:nvSpPr>
          <p:spPr bwMode="auto">
            <a:xfrm>
              <a:off x="708" y="115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Rectangle 418"/>
            <p:cNvSpPr>
              <a:spLocks noChangeArrowheads="1"/>
            </p:cNvSpPr>
            <p:nvPr/>
          </p:nvSpPr>
          <p:spPr bwMode="auto">
            <a:xfrm>
              <a:off x="708" y="130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" name="Rectangle 419"/>
            <p:cNvSpPr>
              <a:spLocks noChangeArrowheads="1"/>
            </p:cNvSpPr>
            <p:nvPr/>
          </p:nvSpPr>
          <p:spPr bwMode="auto">
            <a:xfrm>
              <a:off x="561" y="115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Rectangle 420"/>
            <p:cNvSpPr>
              <a:spLocks noChangeArrowheads="1"/>
            </p:cNvSpPr>
            <p:nvPr/>
          </p:nvSpPr>
          <p:spPr bwMode="auto">
            <a:xfrm>
              <a:off x="560" y="130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Rectangle 422"/>
            <p:cNvSpPr>
              <a:spLocks noChangeArrowheads="1"/>
            </p:cNvSpPr>
            <p:nvPr/>
          </p:nvSpPr>
          <p:spPr bwMode="auto">
            <a:xfrm>
              <a:off x="709" y="100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Rectangle 423"/>
            <p:cNvSpPr>
              <a:spLocks noChangeArrowheads="1"/>
            </p:cNvSpPr>
            <p:nvPr/>
          </p:nvSpPr>
          <p:spPr bwMode="auto">
            <a:xfrm>
              <a:off x="709" y="115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Rectangle 424"/>
            <p:cNvSpPr>
              <a:spLocks noChangeArrowheads="1"/>
            </p:cNvSpPr>
            <p:nvPr/>
          </p:nvSpPr>
          <p:spPr bwMode="auto">
            <a:xfrm>
              <a:off x="562" y="100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Rectangle 425"/>
            <p:cNvSpPr>
              <a:spLocks noChangeArrowheads="1"/>
            </p:cNvSpPr>
            <p:nvPr/>
          </p:nvSpPr>
          <p:spPr bwMode="auto">
            <a:xfrm>
              <a:off x="561" y="115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Rectangle 427"/>
            <p:cNvSpPr>
              <a:spLocks noChangeArrowheads="1"/>
            </p:cNvSpPr>
            <p:nvPr/>
          </p:nvSpPr>
          <p:spPr bwMode="auto">
            <a:xfrm>
              <a:off x="856" y="100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Rectangle 428"/>
            <p:cNvSpPr>
              <a:spLocks noChangeArrowheads="1"/>
            </p:cNvSpPr>
            <p:nvPr/>
          </p:nvSpPr>
          <p:spPr bwMode="auto">
            <a:xfrm>
              <a:off x="856" y="115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Rectangle 429"/>
            <p:cNvSpPr>
              <a:spLocks noChangeArrowheads="1"/>
            </p:cNvSpPr>
            <p:nvPr/>
          </p:nvSpPr>
          <p:spPr bwMode="auto">
            <a:xfrm>
              <a:off x="709" y="100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Rectangle 430"/>
            <p:cNvSpPr>
              <a:spLocks noChangeArrowheads="1"/>
            </p:cNvSpPr>
            <p:nvPr/>
          </p:nvSpPr>
          <p:spPr bwMode="auto">
            <a:xfrm>
              <a:off x="708" y="115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Rectangle 432"/>
            <p:cNvSpPr>
              <a:spLocks noChangeArrowheads="1"/>
            </p:cNvSpPr>
            <p:nvPr/>
          </p:nvSpPr>
          <p:spPr bwMode="auto">
            <a:xfrm>
              <a:off x="854" y="115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Rectangle 433"/>
            <p:cNvSpPr>
              <a:spLocks noChangeArrowheads="1"/>
            </p:cNvSpPr>
            <p:nvPr/>
          </p:nvSpPr>
          <p:spPr bwMode="auto">
            <a:xfrm>
              <a:off x="854" y="130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Rectangle 434"/>
            <p:cNvSpPr>
              <a:spLocks noChangeArrowheads="1"/>
            </p:cNvSpPr>
            <p:nvPr/>
          </p:nvSpPr>
          <p:spPr bwMode="auto">
            <a:xfrm>
              <a:off x="707" y="115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Rectangle 435"/>
            <p:cNvSpPr>
              <a:spLocks noChangeArrowheads="1"/>
            </p:cNvSpPr>
            <p:nvPr/>
          </p:nvSpPr>
          <p:spPr bwMode="auto">
            <a:xfrm>
              <a:off x="706" y="130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Rectangle 439"/>
            <p:cNvSpPr>
              <a:spLocks noChangeArrowheads="1"/>
            </p:cNvSpPr>
            <p:nvPr/>
          </p:nvSpPr>
          <p:spPr bwMode="auto">
            <a:xfrm>
              <a:off x="710" y="1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Rectangle 440"/>
            <p:cNvSpPr>
              <a:spLocks noChangeArrowheads="1"/>
            </p:cNvSpPr>
            <p:nvPr/>
          </p:nvSpPr>
          <p:spPr bwMode="auto">
            <a:xfrm>
              <a:off x="710" y="159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Rectangle 441"/>
            <p:cNvSpPr>
              <a:spLocks noChangeArrowheads="1"/>
            </p:cNvSpPr>
            <p:nvPr/>
          </p:nvSpPr>
          <p:spPr bwMode="auto">
            <a:xfrm>
              <a:off x="563" y="1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Rectangle 442"/>
            <p:cNvSpPr>
              <a:spLocks noChangeArrowheads="1"/>
            </p:cNvSpPr>
            <p:nvPr/>
          </p:nvSpPr>
          <p:spPr bwMode="auto">
            <a:xfrm>
              <a:off x="562" y="159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Rectangle 444"/>
            <p:cNvSpPr>
              <a:spLocks noChangeArrowheads="1"/>
            </p:cNvSpPr>
            <p:nvPr/>
          </p:nvSpPr>
          <p:spPr bwMode="auto">
            <a:xfrm>
              <a:off x="711" y="130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Rectangle 445"/>
            <p:cNvSpPr>
              <a:spLocks noChangeArrowheads="1"/>
            </p:cNvSpPr>
            <p:nvPr/>
          </p:nvSpPr>
          <p:spPr bwMode="auto">
            <a:xfrm>
              <a:off x="711" y="1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Rectangle 446"/>
            <p:cNvSpPr>
              <a:spLocks noChangeArrowheads="1"/>
            </p:cNvSpPr>
            <p:nvPr/>
          </p:nvSpPr>
          <p:spPr bwMode="auto">
            <a:xfrm>
              <a:off x="564" y="130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Rectangle 447"/>
            <p:cNvSpPr>
              <a:spLocks noChangeArrowheads="1"/>
            </p:cNvSpPr>
            <p:nvPr/>
          </p:nvSpPr>
          <p:spPr bwMode="auto">
            <a:xfrm>
              <a:off x="563" y="1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Rectangle 449"/>
            <p:cNvSpPr>
              <a:spLocks noChangeArrowheads="1"/>
            </p:cNvSpPr>
            <p:nvPr/>
          </p:nvSpPr>
          <p:spPr bwMode="auto">
            <a:xfrm>
              <a:off x="858" y="129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Rectangle 450"/>
            <p:cNvSpPr>
              <a:spLocks noChangeArrowheads="1"/>
            </p:cNvSpPr>
            <p:nvPr/>
          </p:nvSpPr>
          <p:spPr bwMode="auto">
            <a:xfrm>
              <a:off x="858" y="144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Rectangle 451"/>
            <p:cNvSpPr>
              <a:spLocks noChangeArrowheads="1"/>
            </p:cNvSpPr>
            <p:nvPr/>
          </p:nvSpPr>
          <p:spPr bwMode="auto">
            <a:xfrm>
              <a:off x="711" y="129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Rectangle 452"/>
            <p:cNvSpPr>
              <a:spLocks noChangeArrowheads="1"/>
            </p:cNvSpPr>
            <p:nvPr/>
          </p:nvSpPr>
          <p:spPr bwMode="auto">
            <a:xfrm>
              <a:off x="710" y="144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Rectangle 454"/>
            <p:cNvSpPr>
              <a:spLocks noChangeArrowheads="1"/>
            </p:cNvSpPr>
            <p:nvPr/>
          </p:nvSpPr>
          <p:spPr bwMode="auto">
            <a:xfrm>
              <a:off x="856" y="1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Rectangle 455"/>
            <p:cNvSpPr>
              <a:spLocks noChangeArrowheads="1"/>
            </p:cNvSpPr>
            <p:nvPr/>
          </p:nvSpPr>
          <p:spPr bwMode="auto">
            <a:xfrm>
              <a:off x="856" y="159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Rectangle 456"/>
            <p:cNvSpPr>
              <a:spLocks noChangeArrowheads="1"/>
            </p:cNvSpPr>
            <p:nvPr/>
          </p:nvSpPr>
          <p:spPr bwMode="auto">
            <a:xfrm>
              <a:off x="709" y="1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Rectangle 457"/>
            <p:cNvSpPr>
              <a:spLocks noChangeArrowheads="1"/>
            </p:cNvSpPr>
            <p:nvPr/>
          </p:nvSpPr>
          <p:spPr bwMode="auto">
            <a:xfrm>
              <a:off x="708" y="159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Rectangle 460"/>
            <p:cNvSpPr>
              <a:spLocks noChangeArrowheads="1"/>
            </p:cNvSpPr>
            <p:nvPr/>
          </p:nvSpPr>
          <p:spPr bwMode="auto">
            <a:xfrm>
              <a:off x="708" y="174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Rectangle 461"/>
            <p:cNvSpPr>
              <a:spLocks noChangeArrowheads="1"/>
            </p:cNvSpPr>
            <p:nvPr/>
          </p:nvSpPr>
          <p:spPr bwMode="auto">
            <a:xfrm>
              <a:off x="708" y="189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Rectangle 462"/>
            <p:cNvSpPr>
              <a:spLocks noChangeArrowheads="1"/>
            </p:cNvSpPr>
            <p:nvPr/>
          </p:nvSpPr>
          <p:spPr bwMode="auto">
            <a:xfrm>
              <a:off x="561" y="174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Rectangle 463"/>
            <p:cNvSpPr>
              <a:spLocks noChangeArrowheads="1"/>
            </p:cNvSpPr>
            <p:nvPr/>
          </p:nvSpPr>
          <p:spPr bwMode="auto">
            <a:xfrm>
              <a:off x="560" y="189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Rectangle 465"/>
            <p:cNvSpPr>
              <a:spLocks noChangeArrowheads="1"/>
            </p:cNvSpPr>
            <p:nvPr/>
          </p:nvSpPr>
          <p:spPr bwMode="auto">
            <a:xfrm>
              <a:off x="709" y="159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Rectangle 466"/>
            <p:cNvSpPr>
              <a:spLocks noChangeArrowheads="1"/>
            </p:cNvSpPr>
            <p:nvPr/>
          </p:nvSpPr>
          <p:spPr bwMode="auto">
            <a:xfrm>
              <a:off x="709" y="174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Rectangle 467"/>
            <p:cNvSpPr>
              <a:spLocks noChangeArrowheads="1"/>
            </p:cNvSpPr>
            <p:nvPr/>
          </p:nvSpPr>
          <p:spPr bwMode="auto">
            <a:xfrm>
              <a:off x="562" y="159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Rectangle 468"/>
            <p:cNvSpPr>
              <a:spLocks noChangeArrowheads="1"/>
            </p:cNvSpPr>
            <p:nvPr/>
          </p:nvSpPr>
          <p:spPr bwMode="auto">
            <a:xfrm>
              <a:off x="561" y="174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Rectangle 470"/>
            <p:cNvSpPr>
              <a:spLocks noChangeArrowheads="1"/>
            </p:cNvSpPr>
            <p:nvPr/>
          </p:nvSpPr>
          <p:spPr bwMode="auto">
            <a:xfrm>
              <a:off x="856" y="159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Rectangle 471"/>
            <p:cNvSpPr>
              <a:spLocks noChangeArrowheads="1"/>
            </p:cNvSpPr>
            <p:nvPr/>
          </p:nvSpPr>
          <p:spPr bwMode="auto">
            <a:xfrm>
              <a:off x="856" y="174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Rectangle 472"/>
            <p:cNvSpPr>
              <a:spLocks noChangeArrowheads="1"/>
            </p:cNvSpPr>
            <p:nvPr/>
          </p:nvSpPr>
          <p:spPr bwMode="auto">
            <a:xfrm>
              <a:off x="709" y="159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Rectangle 473"/>
            <p:cNvSpPr>
              <a:spLocks noChangeArrowheads="1"/>
            </p:cNvSpPr>
            <p:nvPr/>
          </p:nvSpPr>
          <p:spPr bwMode="auto">
            <a:xfrm>
              <a:off x="708" y="174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Rectangle 475"/>
            <p:cNvSpPr>
              <a:spLocks noChangeArrowheads="1"/>
            </p:cNvSpPr>
            <p:nvPr/>
          </p:nvSpPr>
          <p:spPr bwMode="auto">
            <a:xfrm>
              <a:off x="854" y="174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Rectangle 476"/>
            <p:cNvSpPr>
              <a:spLocks noChangeArrowheads="1"/>
            </p:cNvSpPr>
            <p:nvPr/>
          </p:nvSpPr>
          <p:spPr bwMode="auto">
            <a:xfrm>
              <a:off x="854" y="189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Rectangle 477"/>
            <p:cNvSpPr>
              <a:spLocks noChangeArrowheads="1"/>
            </p:cNvSpPr>
            <p:nvPr/>
          </p:nvSpPr>
          <p:spPr bwMode="auto">
            <a:xfrm>
              <a:off x="707" y="174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Rectangle 478"/>
            <p:cNvSpPr>
              <a:spLocks noChangeArrowheads="1"/>
            </p:cNvSpPr>
            <p:nvPr/>
          </p:nvSpPr>
          <p:spPr bwMode="auto">
            <a:xfrm>
              <a:off x="706" y="189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Rectangle 483"/>
            <p:cNvSpPr>
              <a:spLocks noChangeArrowheads="1"/>
            </p:cNvSpPr>
            <p:nvPr/>
          </p:nvSpPr>
          <p:spPr bwMode="auto">
            <a:xfrm>
              <a:off x="710" y="20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Rectangle 484"/>
            <p:cNvSpPr>
              <a:spLocks noChangeArrowheads="1"/>
            </p:cNvSpPr>
            <p:nvPr/>
          </p:nvSpPr>
          <p:spPr bwMode="auto">
            <a:xfrm>
              <a:off x="710" y="218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Rectangle 485"/>
            <p:cNvSpPr>
              <a:spLocks noChangeArrowheads="1"/>
            </p:cNvSpPr>
            <p:nvPr/>
          </p:nvSpPr>
          <p:spPr bwMode="auto">
            <a:xfrm>
              <a:off x="563" y="20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Rectangle 486"/>
            <p:cNvSpPr>
              <a:spLocks noChangeArrowheads="1"/>
            </p:cNvSpPr>
            <p:nvPr/>
          </p:nvSpPr>
          <p:spPr bwMode="auto">
            <a:xfrm>
              <a:off x="562" y="218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Rectangle 488"/>
            <p:cNvSpPr>
              <a:spLocks noChangeArrowheads="1"/>
            </p:cNvSpPr>
            <p:nvPr/>
          </p:nvSpPr>
          <p:spPr bwMode="auto">
            <a:xfrm>
              <a:off x="711" y="188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Rectangle 489"/>
            <p:cNvSpPr>
              <a:spLocks noChangeArrowheads="1"/>
            </p:cNvSpPr>
            <p:nvPr/>
          </p:nvSpPr>
          <p:spPr bwMode="auto">
            <a:xfrm>
              <a:off x="711" y="20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Rectangle 490"/>
            <p:cNvSpPr>
              <a:spLocks noChangeArrowheads="1"/>
            </p:cNvSpPr>
            <p:nvPr/>
          </p:nvSpPr>
          <p:spPr bwMode="auto">
            <a:xfrm>
              <a:off x="564" y="188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Rectangle 491"/>
            <p:cNvSpPr>
              <a:spLocks noChangeArrowheads="1"/>
            </p:cNvSpPr>
            <p:nvPr/>
          </p:nvSpPr>
          <p:spPr bwMode="auto">
            <a:xfrm>
              <a:off x="563" y="20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Rectangle 493"/>
            <p:cNvSpPr>
              <a:spLocks noChangeArrowheads="1"/>
            </p:cNvSpPr>
            <p:nvPr/>
          </p:nvSpPr>
          <p:spPr bwMode="auto">
            <a:xfrm>
              <a:off x="858" y="188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Rectangle 494"/>
            <p:cNvSpPr>
              <a:spLocks noChangeArrowheads="1"/>
            </p:cNvSpPr>
            <p:nvPr/>
          </p:nvSpPr>
          <p:spPr bwMode="auto">
            <a:xfrm>
              <a:off x="858" y="203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Rectangle 495"/>
            <p:cNvSpPr>
              <a:spLocks noChangeArrowheads="1"/>
            </p:cNvSpPr>
            <p:nvPr/>
          </p:nvSpPr>
          <p:spPr bwMode="auto">
            <a:xfrm>
              <a:off x="711" y="188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Rectangle 496"/>
            <p:cNvSpPr>
              <a:spLocks noChangeArrowheads="1"/>
            </p:cNvSpPr>
            <p:nvPr/>
          </p:nvSpPr>
          <p:spPr bwMode="auto">
            <a:xfrm>
              <a:off x="710" y="203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Rectangle 498"/>
            <p:cNvSpPr>
              <a:spLocks noChangeArrowheads="1"/>
            </p:cNvSpPr>
            <p:nvPr/>
          </p:nvSpPr>
          <p:spPr bwMode="auto">
            <a:xfrm>
              <a:off x="856" y="20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Rectangle 499"/>
            <p:cNvSpPr>
              <a:spLocks noChangeArrowheads="1"/>
            </p:cNvSpPr>
            <p:nvPr/>
          </p:nvSpPr>
          <p:spPr bwMode="auto">
            <a:xfrm>
              <a:off x="856" y="218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Rectangle 500"/>
            <p:cNvSpPr>
              <a:spLocks noChangeArrowheads="1"/>
            </p:cNvSpPr>
            <p:nvPr/>
          </p:nvSpPr>
          <p:spPr bwMode="auto">
            <a:xfrm>
              <a:off x="709" y="20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Rectangle 501"/>
            <p:cNvSpPr>
              <a:spLocks noChangeArrowheads="1"/>
            </p:cNvSpPr>
            <p:nvPr/>
          </p:nvSpPr>
          <p:spPr bwMode="auto">
            <a:xfrm>
              <a:off x="708" y="218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Rectangle 504"/>
            <p:cNvSpPr>
              <a:spLocks noChangeArrowheads="1"/>
            </p:cNvSpPr>
            <p:nvPr/>
          </p:nvSpPr>
          <p:spPr bwMode="auto">
            <a:xfrm>
              <a:off x="708" y="233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" name="Rectangle 505"/>
            <p:cNvSpPr>
              <a:spLocks noChangeArrowheads="1"/>
            </p:cNvSpPr>
            <p:nvPr/>
          </p:nvSpPr>
          <p:spPr bwMode="auto">
            <a:xfrm>
              <a:off x="708" y="247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Rectangle 506"/>
            <p:cNvSpPr>
              <a:spLocks noChangeArrowheads="1"/>
            </p:cNvSpPr>
            <p:nvPr/>
          </p:nvSpPr>
          <p:spPr bwMode="auto">
            <a:xfrm>
              <a:off x="561" y="233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Rectangle 507"/>
            <p:cNvSpPr>
              <a:spLocks noChangeArrowheads="1"/>
            </p:cNvSpPr>
            <p:nvPr/>
          </p:nvSpPr>
          <p:spPr bwMode="auto">
            <a:xfrm>
              <a:off x="560" y="247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Rectangle 509"/>
            <p:cNvSpPr>
              <a:spLocks noChangeArrowheads="1"/>
            </p:cNvSpPr>
            <p:nvPr/>
          </p:nvSpPr>
          <p:spPr bwMode="auto">
            <a:xfrm>
              <a:off x="709" y="218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" name="Rectangle 510"/>
            <p:cNvSpPr>
              <a:spLocks noChangeArrowheads="1"/>
            </p:cNvSpPr>
            <p:nvPr/>
          </p:nvSpPr>
          <p:spPr bwMode="auto">
            <a:xfrm>
              <a:off x="709" y="233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Rectangle 511"/>
            <p:cNvSpPr>
              <a:spLocks noChangeArrowheads="1"/>
            </p:cNvSpPr>
            <p:nvPr/>
          </p:nvSpPr>
          <p:spPr bwMode="auto">
            <a:xfrm>
              <a:off x="562" y="218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Rectangle 512"/>
            <p:cNvSpPr>
              <a:spLocks noChangeArrowheads="1"/>
            </p:cNvSpPr>
            <p:nvPr/>
          </p:nvSpPr>
          <p:spPr bwMode="auto">
            <a:xfrm>
              <a:off x="561" y="233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Rectangle 514"/>
            <p:cNvSpPr>
              <a:spLocks noChangeArrowheads="1"/>
            </p:cNvSpPr>
            <p:nvPr/>
          </p:nvSpPr>
          <p:spPr bwMode="auto">
            <a:xfrm>
              <a:off x="856" y="218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Rectangle 515"/>
            <p:cNvSpPr>
              <a:spLocks noChangeArrowheads="1"/>
            </p:cNvSpPr>
            <p:nvPr/>
          </p:nvSpPr>
          <p:spPr bwMode="auto">
            <a:xfrm>
              <a:off x="856" y="233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Rectangle 516"/>
            <p:cNvSpPr>
              <a:spLocks noChangeArrowheads="1"/>
            </p:cNvSpPr>
            <p:nvPr/>
          </p:nvSpPr>
          <p:spPr bwMode="auto">
            <a:xfrm>
              <a:off x="709" y="218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Rectangle 517"/>
            <p:cNvSpPr>
              <a:spLocks noChangeArrowheads="1"/>
            </p:cNvSpPr>
            <p:nvPr/>
          </p:nvSpPr>
          <p:spPr bwMode="auto">
            <a:xfrm>
              <a:off x="708" y="233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Rectangle 519"/>
            <p:cNvSpPr>
              <a:spLocks noChangeArrowheads="1"/>
            </p:cNvSpPr>
            <p:nvPr/>
          </p:nvSpPr>
          <p:spPr bwMode="auto">
            <a:xfrm>
              <a:off x="854" y="233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" name="Rectangle 520"/>
            <p:cNvSpPr>
              <a:spLocks noChangeArrowheads="1"/>
            </p:cNvSpPr>
            <p:nvPr/>
          </p:nvSpPr>
          <p:spPr bwMode="auto">
            <a:xfrm>
              <a:off x="854" y="247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Rectangle 521"/>
            <p:cNvSpPr>
              <a:spLocks noChangeArrowheads="1"/>
            </p:cNvSpPr>
            <p:nvPr/>
          </p:nvSpPr>
          <p:spPr bwMode="auto">
            <a:xfrm>
              <a:off x="707" y="233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Rectangle 522"/>
            <p:cNvSpPr>
              <a:spLocks noChangeArrowheads="1"/>
            </p:cNvSpPr>
            <p:nvPr/>
          </p:nvSpPr>
          <p:spPr bwMode="auto">
            <a:xfrm>
              <a:off x="706" y="247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Rectangle 526"/>
            <p:cNvSpPr>
              <a:spLocks noChangeArrowheads="1"/>
            </p:cNvSpPr>
            <p:nvPr/>
          </p:nvSpPr>
          <p:spPr bwMode="auto">
            <a:xfrm>
              <a:off x="710" y="26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Rectangle 527"/>
            <p:cNvSpPr>
              <a:spLocks noChangeArrowheads="1"/>
            </p:cNvSpPr>
            <p:nvPr/>
          </p:nvSpPr>
          <p:spPr bwMode="auto">
            <a:xfrm>
              <a:off x="710" y="277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Rectangle 528"/>
            <p:cNvSpPr>
              <a:spLocks noChangeArrowheads="1"/>
            </p:cNvSpPr>
            <p:nvPr/>
          </p:nvSpPr>
          <p:spPr bwMode="auto">
            <a:xfrm>
              <a:off x="563" y="26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Rectangle 529"/>
            <p:cNvSpPr>
              <a:spLocks noChangeArrowheads="1"/>
            </p:cNvSpPr>
            <p:nvPr/>
          </p:nvSpPr>
          <p:spPr bwMode="auto">
            <a:xfrm>
              <a:off x="562" y="277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Rectangle 531"/>
            <p:cNvSpPr>
              <a:spLocks noChangeArrowheads="1"/>
            </p:cNvSpPr>
            <p:nvPr/>
          </p:nvSpPr>
          <p:spPr bwMode="auto">
            <a:xfrm>
              <a:off x="711" y="247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Rectangle 532"/>
            <p:cNvSpPr>
              <a:spLocks noChangeArrowheads="1"/>
            </p:cNvSpPr>
            <p:nvPr/>
          </p:nvSpPr>
          <p:spPr bwMode="auto">
            <a:xfrm>
              <a:off x="711" y="26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Rectangle 533"/>
            <p:cNvSpPr>
              <a:spLocks noChangeArrowheads="1"/>
            </p:cNvSpPr>
            <p:nvPr/>
          </p:nvSpPr>
          <p:spPr bwMode="auto">
            <a:xfrm>
              <a:off x="564" y="247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" name="Rectangle 534"/>
            <p:cNvSpPr>
              <a:spLocks noChangeArrowheads="1"/>
            </p:cNvSpPr>
            <p:nvPr/>
          </p:nvSpPr>
          <p:spPr bwMode="auto">
            <a:xfrm>
              <a:off x="563" y="26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Rectangle 536"/>
            <p:cNvSpPr>
              <a:spLocks noChangeArrowheads="1"/>
            </p:cNvSpPr>
            <p:nvPr/>
          </p:nvSpPr>
          <p:spPr bwMode="auto">
            <a:xfrm>
              <a:off x="858" y="247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Rectangle 537"/>
            <p:cNvSpPr>
              <a:spLocks noChangeArrowheads="1"/>
            </p:cNvSpPr>
            <p:nvPr/>
          </p:nvSpPr>
          <p:spPr bwMode="auto">
            <a:xfrm>
              <a:off x="858" y="262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Rectangle 538"/>
            <p:cNvSpPr>
              <a:spLocks noChangeArrowheads="1"/>
            </p:cNvSpPr>
            <p:nvPr/>
          </p:nvSpPr>
          <p:spPr bwMode="auto">
            <a:xfrm>
              <a:off x="711" y="2475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Rectangle 539"/>
            <p:cNvSpPr>
              <a:spLocks noChangeArrowheads="1"/>
            </p:cNvSpPr>
            <p:nvPr/>
          </p:nvSpPr>
          <p:spPr bwMode="auto">
            <a:xfrm>
              <a:off x="710" y="2623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Rectangle 541"/>
            <p:cNvSpPr>
              <a:spLocks noChangeArrowheads="1"/>
            </p:cNvSpPr>
            <p:nvPr/>
          </p:nvSpPr>
          <p:spPr bwMode="auto">
            <a:xfrm>
              <a:off x="856" y="26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Rectangle 542"/>
            <p:cNvSpPr>
              <a:spLocks noChangeArrowheads="1"/>
            </p:cNvSpPr>
            <p:nvPr/>
          </p:nvSpPr>
          <p:spPr bwMode="auto">
            <a:xfrm>
              <a:off x="856" y="277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Rectangle 543"/>
            <p:cNvSpPr>
              <a:spLocks noChangeArrowheads="1"/>
            </p:cNvSpPr>
            <p:nvPr/>
          </p:nvSpPr>
          <p:spPr bwMode="auto">
            <a:xfrm>
              <a:off x="709" y="26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Rectangle 544"/>
            <p:cNvSpPr>
              <a:spLocks noChangeArrowheads="1"/>
            </p:cNvSpPr>
            <p:nvPr/>
          </p:nvSpPr>
          <p:spPr bwMode="auto">
            <a:xfrm>
              <a:off x="708" y="277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" name="Rectangle 547"/>
            <p:cNvSpPr>
              <a:spLocks noChangeArrowheads="1"/>
            </p:cNvSpPr>
            <p:nvPr/>
          </p:nvSpPr>
          <p:spPr bwMode="auto">
            <a:xfrm>
              <a:off x="708" y="291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Rectangle 548"/>
            <p:cNvSpPr>
              <a:spLocks noChangeArrowheads="1"/>
            </p:cNvSpPr>
            <p:nvPr/>
          </p:nvSpPr>
          <p:spPr bwMode="auto">
            <a:xfrm>
              <a:off x="708" y="306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Rectangle 549"/>
            <p:cNvSpPr>
              <a:spLocks noChangeArrowheads="1"/>
            </p:cNvSpPr>
            <p:nvPr/>
          </p:nvSpPr>
          <p:spPr bwMode="auto">
            <a:xfrm>
              <a:off x="561" y="291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Rectangle 550"/>
            <p:cNvSpPr>
              <a:spLocks noChangeArrowheads="1"/>
            </p:cNvSpPr>
            <p:nvPr/>
          </p:nvSpPr>
          <p:spPr bwMode="auto">
            <a:xfrm>
              <a:off x="560" y="306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Rectangle 552"/>
            <p:cNvSpPr>
              <a:spLocks noChangeArrowheads="1"/>
            </p:cNvSpPr>
            <p:nvPr/>
          </p:nvSpPr>
          <p:spPr bwMode="auto">
            <a:xfrm>
              <a:off x="709" y="277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Rectangle 553"/>
            <p:cNvSpPr>
              <a:spLocks noChangeArrowheads="1"/>
            </p:cNvSpPr>
            <p:nvPr/>
          </p:nvSpPr>
          <p:spPr bwMode="auto">
            <a:xfrm>
              <a:off x="709" y="291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Rectangle 554"/>
            <p:cNvSpPr>
              <a:spLocks noChangeArrowheads="1"/>
            </p:cNvSpPr>
            <p:nvPr/>
          </p:nvSpPr>
          <p:spPr bwMode="auto">
            <a:xfrm>
              <a:off x="562" y="2771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Rectangle 555"/>
            <p:cNvSpPr>
              <a:spLocks noChangeArrowheads="1"/>
            </p:cNvSpPr>
            <p:nvPr/>
          </p:nvSpPr>
          <p:spPr bwMode="auto">
            <a:xfrm>
              <a:off x="561" y="291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Rectangle 557"/>
            <p:cNvSpPr>
              <a:spLocks noChangeArrowheads="1"/>
            </p:cNvSpPr>
            <p:nvPr/>
          </p:nvSpPr>
          <p:spPr bwMode="auto">
            <a:xfrm>
              <a:off x="856" y="277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Rectangle 558"/>
            <p:cNvSpPr>
              <a:spLocks noChangeArrowheads="1"/>
            </p:cNvSpPr>
            <p:nvPr/>
          </p:nvSpPr>
          <p:spPr bwMode="auto">
            <a:xfrm>
              <a:off x="856" y="291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" name="Rectangle 559"/>
            <p:cNvSpPr>
              <a:spLocks noChangeArrowheads="1"/>
            </p:cNvSpPr>
            <p:nvPr/>
          </p:nvSpPr>
          <p:spPr bwMode="auto">
            <a:xfrm>
              <a:off x="709" y="277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" name="Rectangle 560"/>
            <p:cNvSpPr>
              <a:spLocks noChangeArrowheads="1"/>
            </p:cNvSpPr>
            <p:nvPr/>
          </p:nvSpPr>
          <p:spPr bwMode="auto">
            <a:xfrm>
              <a:off x="708" y="291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Rectangle 562"/>
            <p:cNvSpPr>
              <a:spLocks noChangeArrowheads="1"/>
            </p:cNvSpPr>
            <p:nvPr/>
          </p:nvSpPr>
          <p:spPr bwMode="auto">
            <a:xfrm>
              <a:off x="854" y="291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Rectangle 563"/>
            <p:cNvSpPr>
              <a:spLocks noChangeArrowheads="1"/>
            </p:cNvSpPr>
            <p:nvPr/>
          </p:nvSpPr>
          <p:spPr bwMode="auto">
            <a:xfrm>
              <a:off x="854" y="306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Rectangle 564"/>
            <p:cNvSpPr>
              <a:spLocks noChangeArrowheads="1"/>
            </p:cNvSpPr>
            <p:nvPr/>
          </p:nvSpPr>
          <p:spPr bwMode="auto">
            <a:xfrm>
              <a:off x="707" y="2919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" name="Rectangle 565"/>
            <p:cNvSpPr>
              <a:spLocks noChangeArrowheads="1"/>
            </p:cNvSpPr>
            <p:nvPr/>
          </p:nvSpPr>
          <p:spPr bwMode="auto">
            <a:xfrm>
              <a:off x="706" y="3067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Rectangle 978"/>
            <p:cNvSpPr>
              <a:spLocks noChangeArrowheads="1"/>
            </p:cNvSpPr>
            <p:nvPr/>
          </p:nvSpPr>
          <p:spPr bwMode="auto">
            <a:xfrm>
              <a:off x="708" y="858"/>
              <a:ext cx="198" cy="1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9" name="Left Brace 268"/>
          <p:cNvSpPr/>
          <p:nvPr/>
        </p:nvSpPr>
        <p:spPr>
          <a:xfrm>
            <a:off x="512620" y="2383862"/>
            <a:ext cx="152913" cy="587938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Left Brace 269"/>
          <p:cNvSpPr/>
          <p:nvPr/>
        </p:nvSpPr>
        <p:spPr>
          <a:xfrm rot="5400000" flipV="1">
            <a:off x="4292521" y="-1888735"/>
            <a:ext cx="634242" cy="7855532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TextBox 270"/>
          <p:cNvSpPr txBox="1"/>
          <p:nvPr/>
        </p:nvSpPr>
        <p:spPr>
          <a:xfrm>
            <a:off x="11455" y="2480847"/>
            <a:ext cx="158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1m</a:t>
            </a:r>
            <a:endParaRPr lang="en-US" dirty="0"/>
          </a:p>
        </p:txBody>
      </p:sp>
      <p:sp>
        <p:nvSpPr>
          <p:cNvPr id="272" name="TextBox 271"/>
          <p:cNvSpPr txBox="1"/>
          <p:nvPr/>
        </p:nvSpPr>
        <p:spPr>
          <a:xfrm>
            <a:off x="4216156" y="1348721"/>
            <a:ext cx="158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34m</a:t>
            </a:r>
            <a:endParaRPr lang="en-US" dirty="0"/>
          </a:p>
        </p:txBody>
      </p:sp>
      <p:pic>
        <p:nvPicPr>
          <p:cNvPr id="2049" name="Picture 1" descr="C:\Users\svillarreal3\Desktop\School stuff\BTF\Data\Barrow\Microtopography Grid Data\Old\Pics\1973-01 Webber IBP Microtopographic Grid 1973 Photo Barrow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60" y="3733800"/>
            <a:ext cx="2333026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villarreal3\Desktop\School stuff\BTF\Data\Barrow\Microtopography Grid Data\Old\Pics\1973-01 Webber IBP Microtopographic Grid 2000 Photo Barro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160" y="3733800"/>
            <a:ext cx="2333026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" name="Left Brace 267"/>
          <p:cNvSpPr/>
          <p:nvPr/>
        </p:nvSpPr>
        <p:spPr>
          <a:xfrm rot="16200000">
            <a:off x="7971498" y="2934258"/>
            <a:ext cx="152913" cy="310642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TextBox 272"/>
          <p:cNvSpPr txBox="1"/>
          <p:nvPr/>
        </p:nvSpPr>
        <p:spPr>
          <a:xfrm>
            <a:off x="7892633" y="3169258"/>
            <a:ext cx="158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50cm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03176" y="3733800"/>
            <a:ext cx="911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1973</a:t>
            </a:r>
            <a:endParaRPr lang="en-US" dirty="0"/>
          </a:p>
        </p:txBody>
      </p:sp>
      <p:sp>
        <p:nvSpPr>
          <p:cNvPr id="274" name="TextBox 273"/>
          <p:cNvSpPr txBox="1"/>
          <p:nvPr/>
        </p:nvSpPr>
        <p:spPr>
          <a:xfrm>
            <a:off x="6852686" y="3733800"/>
            <a:ext cx="911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5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Microtopography Grid – Barrow, AK</a:t>
            </a:r>
            <a:endParaRPr lang="en-US" dirty="0"/>
          </a:p>
        </p:txBody>
      </p:sp>
      <p:pic>
        <p:nvPicPr>
          <p:cNvPr id="3075" name="Picture 3" descr="C:\Users\svillarreal3\Desktop\School stuff\BTF\Data\Barrow\Microtopography Grid Data\2013\Kite Photos Aug 1st\P122056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7" b="40255"/>
          <a:stretch/>
        </p:blipFill>
        <p:spPr bwMode="auto">
          <a:xfrm rot="10800000">
            <a:off x="287253" y="1447800"/>
            <a:ext cx="8490563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828800" y="2228850"/>
            <a:ext cx="5562600" cy="787400"/>
            <a:chOff x="1828800" y="2641600"/>
            <a:chExt cx="5562600" cy="7874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7391400" y="3276600"/>
              <a:ext cx="0" cy="152400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828800" y="2819400"/>
              <a:ext cx="5562600" cy="609600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828800" y="2641600"/>
              <a:ext cx="5562600" cy="609600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828800" y="2667000"/>
              <a:ext cx="0" cy="152400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477930" y="4114800"/>
            <a:ext cx="828507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Positioned along polygonal tundra</a:t>
            </a:r>
          </a:p>
          <a:p>
            <a:r>
              <a:rPr lang="en-US" dirty="0" smtClean="0"/>
              <a:t>Environmental data</a:t>
            </a:r>
          </a:p>
          <a:p>
            <a:pPr lvl="1"/>
            <a:r>
              <a:rPr lang="en-US" dirty="0" smtClean="0"/>
              <a:t>DGPS, </a:t>
            </a:r>
            <a:r>
              <a:rPr lang="en-US" dirty="0" err="1" smtClean="0"/>
              <a:t>LiDAR</a:t>
            </a:r>
            <a:r>
              <a:rPr lang="en-US" dirty="0" smtClean="0"/>
              <a:t>, plot photos, soil moisture, thaw depth, spectral reflectance, albedo, kite aerial photography, DGPS/</a:t>
            </a:r>
            <a:r>
              <a:rPr lang="en-US" dirty="0" err="1" smtClean="0"/>
              <a:t>LiDAR</a:t>
            </a:r>
            <a:r>
              <a:rPr lang="en-US" dirty="0" smtClean="0"/>
              <a:t> elevation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44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Microtopography Grid – Barrow, AK</a:t>
            </a:r>
            <a:endParaRPr lang="en-US" dirty="0"/>
          </a:p>
        </p:txBody>
      </p:sp>
      <p:pic>
        <p:nvPicPr>
          <p:cNvPr id="3075" name="Picture 3" descr="C:\Users\svillarreal3\Desktop\School stuff\BTF\Data\Barrow\Microtopography Grid Data\2013\Kite Photos Aug 1st\P122056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7" b="40255"/>
          <a:stretch/>
        </p:blipFill>
        <p:spPr bwMode="auto">
          <a:xfrm rot="10800000">
            <a:off x="287253" y="1447800"/>
            <a:ext cx="8490563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828800" y="2228850"/>
            <a:ext cx="5562600" cy="787400"/>
            <a:chOff x="1828800" y="2641600"/>
            <a:chExt cx="5562600" cy="7874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7391400" y="3276600"/>
              <a:ext cx="0" cy="152400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828800" y="2819400"/>
              <a:ext cx="5562600" cy="609600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828800" y="2641600"/>
              <a:ext cx="5562600" cy="609600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828800" y="2667000"/>
              <a:ext cx="0" cy="152400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477930" y="4114800"/>
            <a:ext cx="828507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Water table depth, carbon flux (CO2/CH4) at peak season, LAI, biomass, climate data</a:t>
            </a:r>
          </a:p>
          <a:p>
            <a:pPr lvl="1"/>
            <a:r>
              <a:rPr lang="en-US" dirty="0" smtClean="0"/>
              <a:t>Mark Lara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705600" y="2254250"/>
            <a:ext cx="152400" cy="152400"/>
          </a:xfrm>
          <a:prstGeom prst="rect">
            <a:avLst/>
          </a:prstGeom>
          <a:noFill/>
          <a:ln w="19050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05200" y="3429000"/>
            <a:ext cx="152400" cy="152400"/>
          </a:xfrm>
          <a:prstGeom prst="rect">
            <a:avLst/>
          </a:prstGeom>
          <a:noFill/>
          <a:ln w="19050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47800" y="3594100"/>
            <a:ext cx="152400" cy="152400"/>
          </a:xfrm>
          <a:prstGeom prst="rect">
            <a:avLst/>
          </a:prstGeom>
          <a:noFill/>
          <a:ln w="19050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21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19600"/>
            <a:ext cx="9144000" cy="2438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Exclosures and control plots in dry, moist, wet tundra</a:t>
            </a:r>
          </a:p>
          <a:p>
            <a:r>
              <a:rPr lang="en-US" sz="2400" dirty="0" smtClean="0"/>
              <a:t>Plant species cover and abundance in 2002 and 2010</a:t>
            </a:r>
          </a:p>
          <a:p>
            <a:pPr lvl="1"/>
            <a:r>
              <a:rPr lang="en-US" sz="2000" dirty="0" smtClean="0"/>
              <a:t>Vascular species, lichens and bryophytes were</a:t>
            </a:r>
          </a:p>
          <a:p>
            <a:pPr lvl="2"/>
            <a:r>
              <a:rPr lang="en-US" dirty="0" smtClean="0"/>
              <a:t>Dr. David Johnson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8" t="28546" r="8880" b="20242"/>
          <a:stretch/>
        </p:blipFill>
        <p:spPr bwMode="auto">
          <a:xfrm>
            <a:off x="-7961" y="0"/>
            <a:ext cx="9144000" cy="441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152400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Herbivory Exclosures – Barrow, AK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4892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1" dirty="0" smtClean="0">
                <a:solidFill>
                  <a:srgbClr val="800000"/>
                </a:solidFill>
              </a:rPr>
              <a:t>UTEP Datasets for AVA….</a:t>
            </a:r>
            <a:endParaRPr lang="en-US" b="1" i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IPY-BTF data - </a:t>
            </a:r>
            <a:r>
              <a:rPr lang="en-US" dirty="0" smtClean="0"/>
              <a:t>Resampled sites established by Webber 4-5 decades ago.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Other Data from Barrow </a:t>
            </a:r>
            <a:r>
              <a:rPr lang="en-US" dirty="0" smtClean="0"/>
              <a:t>– Resampled IBP microtopographic grid, 1950’s herbivore </a:t>
            </a:r>
            <a:r>
              <a:rPr lang="en-US" dirty="0" err="1" smtClean="0"/>
              <a:t>exclosures</a:t>
            </a:r>
            <a:r>
              <a:rPr lang="en-US" dirty="0" smtClean="0"/>
              <a:t>, ITEX-AON data.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Landcover</a:t>
            </a:r>
            <a:r>
              <a:rPr lang="en-US" b="1" dirty="0" smtClean="0"/>
              <a:t> change maps </a:t>
            </a:r>
            <a:r>
              <a:rPr lang="en-US" dirty="0" smtClean="0"/>
              <a:t>– high spatial resolution land cover change maps spanning 3-4 decades at multiple sites in </a:t>
            </a:r>
            <a:r>
              <a:rPr lang="en-US" dirty="0" err="1" smtClean="0"/>
              <a:t>Beringia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750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114800"/>
            <a:ext cx="8229600" cy="4525963"/>
          </a:xfrm>
        </p:spPr>
        <p:txBody>
          <a:bodyPr/>
          <a:lstStyle/>
          <a:p>
            <a:r>
              <a:rPr lang="en-US" dirty="0" smtClean="0"/>
              <a:t>Carbon flux</a:t>
            </a:r>
          </a:p>
          <a:p>
            <a:pPr lvl="1"/>
            <a:r>
              <a:rPr lang="en-US" dirty="0" smtClean="0"/>
              <a:t>Photosynthesis &amp; Respiration, CH</a:t>
            </a:r>
            <a:r>
              <a:rPr lang="en-US" baseline="-25000" dirty="0" smtClean="0"/>
              <a:t>4</a:t>
            </a:r>
            <a:r>
              <a:rPr lang="en-US" dirty="0" smtClean="0"/>
              <a:t> emissions</a:t>
            </a:r>
          </a:p>
          <a:p>
            <a:pPr lvl="1"/>
            <a:r>
              <a:rPr lang="en-US" dirty="0" smtClean="0"/>
              <a:t>Dr. Mark Lara</a:t>
            </a:r>
          </a:p>
          <a:p>
            <a:pPr lvl="1"/>
            <a:endParaRPr lang="en-US" dirty="0"/>
          </a:p>
        </p:txBody>
      </p:sp>
      <p:pic>
        <p:nvPicPr>
          <p:cNvPr id="2050" name="Picture 2" descr="C:\Users\davidjo\Pictures\Screen Saver\Mark_Baffin_09 (609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97"/>
          <a:stretch/>
        </p:blipFill>
        <p:spPr bwMode="auto">
          <a:xfrm>
            <a:off x="0" y="0"/>
            <a:ext cx="9144000" cy="407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9" t="15046" r="8334" b="37269"/>
          <a:stretch/>
        </p:blipFill>
        <p:spPr bwMode="auto">
          <a:xfrm>
            <a:off x="914400" y="609600"/>
            <a:ext cx="7086600" cy="54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24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810000"/>
            <a:ext cx="8229600" cy="2743200"/>
          </a:xfrm>
        </p:spPr>
        <p:txBody>
          <a:bodyPr>
            <a:normAutofit fontScale="92500" lnSpcReduction="10000"/>
          </a:bodyPr>
          <a:lstStyle/>
          <a:p>
            <a:pPr marL="914400" lvl="2" indent="0">
              <a:buNone/>
            </a:pPr>
            <a:endParaRPr lang="en-US" dirty="0" smtClean="0"/>
          </a:p>
          <a:p>
            <a:r>
              <a:rPr lang="en-US" dirty="0" smtClean="0"/>
              <a:t>Environmental data</a:t>
            </a:r>
          </a:p>
          <a:p>
            <a:pPr lvl="1"/>
            <a:r>
              <a:rPr lang="en-US" dirty="0" smtClean="0"/>
              <a:t>Biomass, soil moisture, active layer depth, water table depth, </a:t>
            </a:r>
            <a:r>
              <a:rPr lang="en-US" dirty="0" err="1" smtClean="0"/>
              <a:t>hyperspectral</a:t>
            </a:r>
            <a:r>
              <a:rPr lang="en-US" dirty="0" smtClean="0"/>
              <a:t> reflectance, albedo, climate data</a:t>
            </a:r>
          </a:p>
          <a:p>
            <a:pPr lvl="1"/>
            <a:r>
              <a:rPr lang="en-US" dirty="0" smtClean="0"/>
              <a:t>Carbon flux (CO2 and CH4)</a:t>
            </a:r>
          </a:p>
          <a:p>
            <a:pPr lvl="1"/>
            <a:r>
              <a:rPr lang="en-US" dirty="0" smtClean="0"/>
              <a:t>Dr. Mark Lara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2050" name="Picture 2" descr="C:\Users\davidjo\Pictures\Screen Saver\Mark_Baffin_09 (609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97"/>
          <a:stretch/>
        </p:blipFill>
        <p:spPr bwMode="auto">
          <a:xfrm>
            <a:off x="0" y="0"/>
            <a:ext cx="9144000" cy="407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74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 descr="P122093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355011" y="1600200"/>
            <a:ext cx="8611289" cy="47358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AON MISP Grids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Arctic Observatory Network – Mobile Instrumented Sensor Platform</a:t>
            </a:r>
          </a:p>
          <a:p>
            <a:r>
              <a:rPr lang="en-US" dirty="0"/>
              <a:t>Barrow and Atqasuk, </a:t>
            </a:r>
            <a:r>
              <a:rPr lang="en-US" dirty="0" smtClean="0"/>
              <a:t>Alaska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90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AON MISP Grids</a:t>
            </a:r>
            <a:endParaRPr lang="en-US" sz="3200" dirty="0"/>
          </a:p>
        </p:txBody>
      </p:sp>
      <p:pic>
        <p:nvPicPr>
          <p:cNvPr id="8" name="Content Placeholder 7" descr="P122093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355011" y="1600200"/>
            <a:ext cx="8611289" cy="4735877"/>
          </a:xfrm>
        </p:spPr>
      </p:pic>
      <p:sp>
        <p:nvSpPr>
          <p:cNvPr id="2" name="TextBox 1"/>
          <p:cNvSpPr txBox="1"/>
          <p:nvPr/>
        </p:nvSpPr>
        <p:spPr>
          <a:xfrm>
            <a:off x="1066800" y="3581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2m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0" y="4103132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50m</a:t>
            </a:r>
            <a:endParaRPr lang="en-US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1630446" y="3487646"/>
            <a:ext cx="1328444" cy="461665"/>
            <a:chOff x="1635008" y="3481644"/>
            <a:chExt cx="1328444" cy="461665"/>
          </a:xfrm>
        </p:grpSpPr>
        <p:sp>
          <p:nvSpPr>
            <p:cNvPr id="25" name="Freeform 24"/>
            <p:cNvSpPr/>
            <p:nvPr/>
          </p:nvSpPr>
          <p:spPr>
            <a:xfrm>
              <a:off x="1635008" y="3606016"/>
              <a:ext cx="1328444" cy="306584"/>
            </a:xfrm>
            <a:custGeom>
              <a:avLst/>
              <a:gdLst>
                <a:gd name="connsiteX0" fmla="*/ 0 w 1328444"/>
                <a:gd name="connsiteY0" fmla="*/ 0 h 306584"/>
                <a:gd name="connsiteX1" fmla="*/ 29196 w 1328444"/>
                <a:gd name="connsiteY1" fmla="*/ 306584 h 306584"/>
                <a:gd name="connsiteX2" fmla="*/ 1328444 w 1328444"/>
                <a:gd name="connsiteY2" fmla="*/ 291985 h 306584"/>
                <a:gd name="connsiteX3" fmla="*/ 1313845 w 1328444"/>
                <a:gd name="connsiteY3" fmla="*/ 0 h 306584"/>
                <a:gd name="connsiteX4" fmla="*/ 0 w 1328444"/>
                <a:gd name="connsiteY4" fmla="*/ 0 h 30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8444" h="306584">
                  <a:moveTo>
                    <a:pt x="0" y="0"/>
                  </a:moveTo>
                  <a:lnTo>
                    <a:pt x="29196" y="306584"/>
                  </a:lnTo>
                  <a:lnTo>
                    <a:pt x="1328444" y="291985"/>
                  </a:lnTo>
                  <a:lnTo>
                    <a:pt x="131384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3" name="TextBox 26"/>
            <p:cNvSpPr txBox="1"/>
            <p:nvPr/>
          </p:nvSpPr>
          <p:spPr>
            <a:xfrm>
              <a:off x="2121602" y="3481644"/>
              <a:ext cx="345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 smtClean="0"/>
                <a:t>1</a:t>
              </a:r>
              <a:endParaRPr lang="en-US" sz="2400" b="1" dirty="0"/>
            </a:p>
          </p:txBody>
        </p:sp>
      </p:grpSp>
      <p:sp>
        <p:nvSpPr>
          <p:cNvPr id="19" name="Freeform 18"/>
          <p:cNvSpPr/>
          <p:nvPr/>
        </p:nvSpPr>
        <p:spPr>
          <a:xfrm>
            <a:off x="2988086" y="3582819"/>
            <a:ext cx="1270051" cy="291986"/>
          </a:xfrm>
          <a:custGeom>
            <a:avLst/>
            <a:gdLst>
              <a:gd name="connsiteX0" fmla="*/ 1270051 w 1270051"/>
              <a:gd name="connsiteY0" fmla="*/ 291986 h 291986"/>
              <a:gd name="connsiteX1" fmla="*/ 0 w 1270051"/>
              <a:gd name="connsiteY1" fmla="*/ 291986 h 291986"/>
              <a:gd name="connsiteX2" fmla="*/ 0 w 1270051"/>
              <a:gd name="connsiteY2" fmla="*/ 14600 h 291986"/>
              <a:gd name="connsiteX3" fmla="*/ 890495 w 1270051"/>
              <a:gd name="connsiteY3" fmla="*/ 0 h 291986"/>
              <a:gd name="connsiteX4" fmla="*/ 1270051 w 1270051"/>
              <a:gd name="connsiteY4" fmla="*/ 291986 h 29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051" h="291986">
                <a:moveTo>
                  <a:pt x="1270051" y="291986"/>
                </a:moveTo>
                <a:lnTo>
                  <a:pt x="0" y="291986"/>
                </a:lnTo>
                <a:lnTo>
                  <a:pt x="0" y="14600"/>
                </a:lnTo>
                <a:lnTo>
                  <a:pt x="890495" y="0"/>
                </a:lnTo>
                <a:lnTo>
                  <a:pt x="1270051" y="291986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TextBox 29"/>
          <p:cNvSpPr txBox="1"/>
          <p:nvPr/>
        </p:nvSpPr>
        <p:spPr>
          <a:xfrm>
            <a:off x="3192462" y="35007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6520871" y="3539022"/>
            <a:ext cx="992683" cy="306584"/>
          </a:xfrm>
          <a:custGeom>
            <a:avLst/>
            <a:gdLst>
              <a:gd name="connsiteX0" fmla="*/ 992683 w 992683"/>
              <a:gd name="connsiteY0" fmla="*/ 0 h 306584"/>
              <a:gd name="connsiteX1" fmla="*/ 992683 w 992683"/>
              <a:gd name="connsiteY1" fmla="*/ 291985 h 306584"/>
              <a:gd name="connsiteX2" fmla="*/ 0 w 992683"/>
              <a:gd name="connsiteY2" fmla="*/ 306584 h 306584"/>
              <a:gd name="connsiteX3" fmla="*/ 87590 w 992683"/>
              <a:gd name="connsiteY3" fmla="*/ 14599 h 306584"/>
              <a:gd name="connsiteX4" fmla="*/ 992683 w 992683"/>
              <a:gd name="connsiteY4" fmla="*/ 0 h 30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2683" h="306584">
                <a:moveTo>
                  <a:pt x="992683" y="0"/>
                </a:moveTo>
                <a:lnTo>
                  <a:pt x="992683" y="291985"/>
                </a:lnTo>
                <a:lnTo>
                  <a:pt x="0" y="306584"/>
                </a:lnTo>
                <a:lnTo>
                  <a:pt x="87590" y="14599"/>
                </a:lnTo>
                <a:lnTo>
                  <a:pt x="992683" y="0"/>
                </a:lnTo>
                <a:close/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TextBox 31"/>
          <p:cNvSpPr txBox="1"/>
          <p:nvPr/>
        </p:nvSpPr>
        <p:spPr>
          <a:xfrm>
            <a:off x="6910174" y="3456937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23" name="Freeform 22"/>
          <p:cNvSpPr/>
          <p:nvPr/>
        </p:nvSpPr>
        <p:spPr>
          <a:xfrm>
            <a:off x="4915060" y="3568220"/>
            <a:ext cx="1007281" cy="306585"/>
          </a:xfrm>
          <a:custGeom>
            <a:avLst/>
            <a:gdLst>
              <a:gd name="connsiteX0" fmla="*/ 1007281 w 1007281"/>
              <a:gd name="connsiteY0" fmla="*/ 0 h 306585"/>
              <a:gd name="connsiteX1" fmla="*/ 1007281 w 1007281"/>
              <a:gd name="connsiteY1" fmla="*/ 291985 h 306585"/>
              <a:gd name="connsiteX2" fmla="*/ 0 w 1007281"/>
              <a:gd name="connsiteY2" fmla="*/ 306585 h 306585"/>
              <a:gd name="connsiteX3" fmla="*/ 0 w 1007281"/>
              <a:gd name="connsiteY3" fmla="*/ 0 h 306585"/>
              <a:gd name="connsiteX4" fmla="*/ 1007281 w 1007281"/>
              <a:gd name="connsiteY4" fmla="*/ 0 h 30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7281" h="306585">
                <a:moveTo>
                  <a:pt x="1007281" y="0"/>
                </a:moveTo>
                <a:lnTo>
                  <a:pt x="1007281" y="291985"/>
                </a:lnTo>
                <a:lnTo>
                  <a:pt x="0" y="306585"/>
                </a:lnTo>
                <a:lnTo>
                  <a:pt x="0" y="0"/>
                </a:lnTo>
                <a:lnTo>
                  <a:pt x="1007281" y="0"/>
                </a:lnTo>
                <a:close/>
              </a:path>
            </a:pathLst>
          </a:custGeom>
          <a:noFill/>
          <a:ln w="25400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Box 34"/>
          <p:cNvSpPr txBox="1"/>
          <p:nvPr/>
        </p:nvSpPr>
        <p:spPr>
          <a:xfrm>
            <a:off x="5211876" y="35007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558ED5"/>
                </a:solidFill>
              </a:rPr>
              <a:t>4</a:t>
            </a:r>
            <a:endParaRPr lang="en-US" sz="2000" b="1" dirty="0">
              <a:solidFill>
                <a:srgbClr val="558ED5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199" y="5027474"/>
            <a:ext cx="72057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1) Dry </a:t>
            </a:r>
            <a:r>
              <a:rPr lang="en-US" b="1" dirty="0" smtClean="0"/>
              <a:t>Heath</a:t>
            </a:r>
            <a:endParaRPr lang="en-US" b="1" dirty="0"/>
          </a:p>
          <a:p>
            <a:r>
              <a:rPr lang="en-US" b="1" dirty="0" smtClean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) Shrub </a:t>
            </a:r>
            <a:r>
              <a:rPr lang="en-US" b="1" dirty="0" smtClean="0">
                <a:solidFill>
                  <a:srgbClr val="FF0000"/>
                </a:solidFill>
              </a:rPr>
              <a:t>Tundra 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E46C0A"/>
                </a:solidFill>
              </a:rPr>
              <a:t>3</a:t>
            </a:r>
            <a:r>
              <a:rPr lang="en-US" b="1" dirty="0">
                <a:solidFill>
                  <a:srgbClr val="E46C0A"/>
                </a:solidFill>
              </a:rPr>
              <a:t>) Wet </a:t>
            </a:r>
            <a:r>
              <a:rPr lang="en-US" b="1" dirty="0" smtClean="0">
                <a:solidFill>
                  <a:srgbClr val="E46C0A"/>
                </a:solidFill>
              </a:rPr>
              <a:t>Meadow </a:t>
            </a:r>
            <a:endParaRPr lang="en-US" b="1" dirty="0">
              <a:solidFill>
                <a:srgbClr val="E46C0A"/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) Moist acidic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tundra</a:t>
            </a:r>
          </a:p>
          <a:p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73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AON MISP Grids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Percent cover on all vascular, </a:t>
            </a:r>
            <a:r>
              <a:rPr lang="en-US" dirty="0" smtClean="0"/>
              <a:t>bryophyte, </a:t>
            </a:r>
            <a:r>
              <a:rPr lang="en-US" dirty="0"/>
              <a:t>and lichen species </a:t>
            </a:r>
            <a:r>
              <a:rPr lang="en-US" dirty="0" smtClean="0"/>
              <a:t>along entire grid</a:t>
            </a:r>
            <a:endParaRPr lang="en-US" dirty="0"/>
          </a:p>
          <a:p>
            <a:pPr lvl="1"/>
            <a:r>
              <a:rPr lang="en-US" dirty="0"/>
              <a:t>Jeremy May, Jennifer Liebig (GVSU)</a:t>
            </a:r>
          </a:p>
          <a:p>
            <a:r>
              <a:rPr lang="en-US" dirty="0"/>
              <a:t>Environmental data </a:t>
            </a:r>
            <a:r>
              <a:rPr lang="en-US" dirty="0" smtClean="0"/>
              <a:t>–GPS, LIDAR, soil </a:t>
            </a:r>
            <a:r>
              <a:rPr lang="en-US" dirty="0"/>
              <a:t>moisture, soil temperature, spectral reflectance, kite aerial photography, </a:t>
            </a:r>
            <a:r>
              <a:rPr lang="en-US" dirty="0" smtClean="0"/>
              <a:t>time lapse </a:t>
            </a:r>
            <a:r>
              <a:rPr lang="en-US" dirty="0"/>
              <a:t>imagery, active layer depth</a:t>
            </a:r>
            <a:r>
              <a:rPr lang="en-US" dirty="0" smtClean="0"/>
              <a:t>, </a:t>
            </a:r>
            <a:r>
              <a:rPr lang="en-US" dirty="0"/>
              <a:t>water table depth, snow depth, climate data</a:t>
            </a:r>
          </a:p>
          <a:p>
            <a:pPr lvl="1"/>
            <a:r>
              <a:rPr lang="en-US" dirty="0"/>
              <a:t>UTEP, </a:t>
            </a:r>
            <a:r>
              <a:rPr lang="en-US" dirty="0" smtClean="0"/>
              <a:t>GVSU, FIU personnel</a:t>
            </a:r>
          </a:p>
          <a:p>
            <a:pPr lvl="1"/>
            <a:endParaRPr lang="en-US" dirty="0"/>
          </a:p>
          <a:p>
            <a:r>
              <a:rPr lang="en-US" dirty="0"/>
              <a:t>36 meter square sites across the Barrow and Atqasuk ARCSS grids</a:t>
            </a:r>
          </a:p>
        </p:txBody>
      </p:sp>
    </p:spTree>
    <p:extLst>
      <p:ext uri="{BB962C8B-B14F-4D97-AF65-F5344CB8AC3E}">
        <p14:creationId xmlns:p14="http://schemas.microsoft.com/office/powerpoint/2010/main" val="15135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Status of other datasets in the Barrow area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460729"/>
              </p:ext>
            </p:extLst>
          </p:nvPr>
        </p:nvGraphicFramePr>
        <p:xfrm>
          <a:off x="228600" y="1600200"/>
          <a:ext cx="8610602" cy="271883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756824"/>
                <a:gridCol w="2342430"/>
                <a:gridCol w="2255674"/>
                <a:gridCol w="2255674"/>
              </a:tblGrid>
              <a:tr h="423216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9074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" pitchFamily="18" charset="0"/>
                        </a:rPr>
                        <a:t>Microtopography Grid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" pitchFamily="18" charset="0"/>
                        </a:rPr>
                        <a:t>Herbivory Exclosures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Times" pitchFamily="18" charset="0"/>
                        </a:rPr>
                        <a:t>AON-MISP Grid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</a:tr>
              <a:tr h="423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Times" pitchFamily="18" charset="0"/>
                        </a:rPr>
                        <a:t>MS Access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" pitchFamily="18" charset="0"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" pitchFamily="18" charset="0"/>
                        </a:rPr>
                        <a:t>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</a:tr>
              <a:tr h="423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" pitchFamily="18" charset="0"/>
                        </a:rPr>
                        <a:t>QA/QC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anose="02020603050405020304" pitchFamily="18" charset="0"/>
                        </a:rPr>
                        <a:t>In process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" pitchFamily="18" charset="0"/>
                        </a:rPr>
                        <a:t>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anose="02020603050405020304" pitchFamily="18" charset="0"/>
                        </a:rPr>
                        <a:t>In process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</a:tr>
              <a:tr h="423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Times" pitchFamily="18" charset="0"/>
                        </a:rPr>
                        <a:t>Analysis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Times" pitchFamily="18" charset="0"/>
                        </a:rPr>
                        <a:t>In process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Times" pitchFamily="18" charset="0"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anose="02020603050405020304" pitchFamily="18" charset="0"/>
                        </a:rPr>
                        <a:t>In process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</a:tr>
              <a:tr h="423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effectLst/>
                          <a:latin typeface="Times" pitchFamily="18" charset="0"/>
                        </a:rPr>
                        <a:t>Published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anose="02020603050405020304" pitchFamily="18" charset="0"/>
                        </a:rPr>
                        <a:t>In prep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Times" pitchFamily="18" charset="0"/>
                        </a:rPr>
                        <a:t>Lara 2012,</a:t>
                      </a:r>
                      <a:r>
                        <a:rPr lang="en-US" sz="1800" u="none" strike="noStrike" baseline="0" dirty="0" smtClean="0">
                          <a:effectLst/>
                          <a:latin typeface="Times" pitchFamily="18" charset="0"/>
                        </a:rPr>
                        <a:t> </a:t>
                      </a:r>
                      <a:r>
                        <a:rPr lang="en-US" sz="1800" u="none" strike="noStrike" dirty="0" smtClean="0">
                          <a:effectLst/>
                          <a:latin typeface="Times" pitchFamily="18" charset="0"/>
                        </a:rPr>
                        <a:t>Johnson et al.</a:t>
                      </a:r>
                      <a:r>
                        <a:rPr lang="en-US" sz="1800" u="none" strike="noStrike" baseline="0" dirty="0" smtClean="0">
                          <a:effectLst/>
                          <a:latin typeface="Times" pitchFamily="18" charset="0"/>
                        </a:rPr>
                        <a:t> </a:t>
                      </a:r>
                      <a:r>
                        <a:rPr lang="en-US" sz="1800" u="none" strike="noStrike" dirty="0" smtClean="0">
                          <a:effectLst/>
                          <a:latin typeface="Times" pitchFamily="18" charset="0"/>
                        </a:rPr>
                        <a:t>2011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" pitchFamily="18" charset="0"/>
                          <a:cs typeface="Times New Roman" panose="02020603050405020304" pitchFamily="18" charset="0"/>
                        </a:rPr>
                        <a:t> review (Healey et al.)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3" marR="8263" marT="8263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87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1" dirty="0" smtClean="0">
                <a:solidFill>
                  <a:srgbClr val="800000"/>
                </a:solidFill>
              </a:rPr>
              <a:t>UTEP Datasets for AVA….</a:t>
            </a:r>
            <a:endParaRPr lang="en-US" b="1" i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IPY-BTF data -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Resampled sites established by Webber 4-5 decades ago.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Other Data from Barrow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– Resampled IBP microtopographic grid, 1950’s herbivore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exclosures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ITEX-AON data.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Landcover</a:t>
            </a:r>
            <a:r>
              <a:rPr lang="en-US" b="1" dirty="0" smtClean="0"/>
              <a:t> change maps </a:t>
            </a:r>
            <a:r>
              <a:rPr lang="en-US" dirty="0" smtClean="0"/>
              <a:t>– high spatial resolution land cover change maps spanning 3-4 decades at multiple sites in </a:t>
            </a:r>
            <a:r>
              <a:rPr lang="en-US" dirty="0" err="1" smtClean="0"/>
              <a:t>Beringia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132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Picture of the arctic from space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 cstate="print"/>
          <a:srcRect l="29115" t="16000" r="7361" b="100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1752600" y="0"/>
            <a:ext cx="6858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85775" indent="-485775" eaLnBrk="0" hangingPunct="0">
              <a:tabLst>
                <a:tab pos="738188" algn="l"/>
              </a:tabLst>
            </a:pPr>
            <a:r>
              <a:rPr lang="en-AU" sz="3200" b="1" i="1" dirty="0" smtClean="0">
                <a:solidFill>
                  <a:srgbClr val="FFCC00"/>
                </a:solidFill>
              </a:rPr>
              <a:t>3. </a:t>
            </a:r>
            <a:r>
              <a:rPr lang="en-AU" sz="3200" b="1" i="1" dirty="0" err="1" smtClean="0">
                <a:solidFill>
                  <a:srgbClr val="FFCC00"/>
                </a:solidFill>
              </a:rPr>
              <a:t>Beringia</a:t>
            </a:r>
            <a:r>
              <a:rPr lang="en-AU" sz="3200" b="1" i="1" dirty="0" smtClean="0">
                <a:solidFill>
                  <a:srgbClr val="FFCC00"/>
                </a:solidFill>
              </a:rPr>
              <a:t> Land </a:t>
            </a:r>
            <a:r>
              <a:rPr lang="en-AU" sz="3200" b="1" i="1" dirty="0">
                <a:solidFill>
                  <a:srgbClr val="FFCC00"/>
                </a:solidFill>
              </a:rPr>
              <a:t>Cover Change…</a:t>
            </a:r>
          </a:p>
        </p:txBody>
      </p:sp>
      <p:sp>
        <p:nvSpPr>
          <p:cNvPr id="5" name="Oval 4"/>
          <p:cNvSpPr/>
          <p:nvPr/>
        </p:nvSpPr>
        <p:spPr>
          <a:xfrm>
            <a:off x="3581400" y="3962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505200" y="4114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24200" y="4114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429000" y="4114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819400" y="3810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71800" y="3962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48000" y="3810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6" descr="DSCN219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DSCN21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19812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DSCN204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58293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DSCN208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39624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DSCN207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29718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 descr="DSCN218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72400" y="48768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P100060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72400" y="990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C:\Documents and Settings\Craig Tweedie\My Documents\My Pictures\Alaska2008\IMG_167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0" y="0"/>
            <a:ext cx="1371600" cy="1028700"/>
          </a:xfrm>
          <a:prstGeom prst="rect">
            <a:avLst/>
          </a:prstGeom>
          <a:noFill/>
        </p:spPr>
      </p:pic>
      <p:pic>
        <p:nvPicPr>
          <p:cNvPr id="11265" name="Picture 1" descr="J:\CraigBackups\BaffinIsland\Pictures\Craig Photos\P720004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4914900"/>
            <a:ext cx="1371600" cy="1028700"/>
          </a:xfrm>
          <a:prstGeom prst="rect">
            <a:avLst/>
          </a:prstGeom>
          <a:noFill/>
        </p:spPr>
      </p:pic>
      <p:pic>
        <p:nvPicPr>
          <p:cNvPr id="3" name="Picture 3" descr="J:\CraigBackups\BaffinIsland\Pictures\Craig Photos\P808020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981200"/>
            <a:ext cx="1371600" cy="1028700"/>
          </a:xfrm>
          <a:prstGeom prst="rect">
            <a:avLst/>
          </a:prstGeom>
          <a:noFill/>
        </p:spPr>
      </p:pic>
      <p:pic>
        <p:nvPicPr>
          <p:cNvPr id="11269" name="Picture 5" descr="J:\CraigBackups\BaffinIsland\Pictures\David W Photos\July 21, 2009\DSC_0025 Camp Solar power generation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939725"/>
            <a:ext cx="1371600" cy="918275"/>
          </a:xfrm>
          <a:prstGeom prst="rect">
            <a:avLst/>
          </a:prstGeom>
          <a:noFill/>
        </p:spPr>
      </p:pic>
      <p:pic>
        <p:nvPicPr>
          <p:cNvPr id="11272" name="Picture 8" descr="J:\CraigBackups\BaffinIsland\Pictures\David W Photos\July 27, 2009\DSC_0106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4038600"/>
            <a:ext cx="1371600" cy="918275"/>
          </a:xfrm>
          <a:prstGeom prst="rect">
            <a:avLst/>
          </a:prstGeom>
          <a:noFill/>
        </p:spPr>
      </p:pic>
      <p:pic>
        <p:nvPicPr>
          <p:cNvPr id="11273" name="Picture 9" descr="J:\CraigBackups\BaffinIsland\Pictures\Mark Photos\Airflight out\P1080956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952500"/>
            <a:ext cx="1371600" cy="1028700"/>
          </a:xfrm>
          <a:prstGeom prst="rect">
            <a:avLst/>
          </a:prstGeom>
          <a:noFill/>
        </p:spPr>
      </p:pic>
      <p:pic>
        <p:nvPicPr>
          <p:cNvPr id="11274" name="Picture 10" descr="J:\CraigBackups\BaffinIsland\Pictures\Mark Photos\WC4\P1080799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3009900"/>
            <a:ext cx="1371600" cy="1028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42111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181600" y="3463"/>
            <a:ext cx="3962400" cy="114300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change in ecosystem function from land cover change…</a:t>
            </a:r>
            <a:endParaRPr lang="en-US" sz="32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 descr="C:\Documents and Settings\Craig Tweedie\My Documents\My Pictures\Beringia2005\DSCN2142.JPG"/>
          <p:cNvPicPr>
            <a:picLocks noChangeAspect="1" noChangeArrowheads="1"/>
          </p:cNvPicPr>
          <p:nvPr/>
        </p:nvPicPr>
        <p:blipFill>
          <a:blip r:embed="rId3" cstate="print"/>
          <a:srcRect l="44737"/>
          <a:stretch>
            <a:fillRect/>
          </a:stretch>
        </p:blipFill>
        <p:spPr bwMode="auto">
          <a:xfrm>
            <a:off x="7543800" y="1524000"/>
            <a:ext cx="16002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Beringia_sites_broad"/>
          <p:cNvPicPr>
            <a:picLocks noChangeAspect="1" noChangeArrowheads="1"/>
          </p:cNvPicPr>
          <p:nvPr/>
        </p:nvPicPr>
        <p:blipFill>
          <a:blip r:embed="rId4" cstate="print"/>
          <a:srcRect l="27341" t="29721" r="32311" b="7600"/>
          <a:stretch>
            <a:fillRect/>
          </a:stretch>
        </p:blipFill>
        <p:spPr bwMode="auto">
          <a:xfrm>
            <a:off x="-38100" y="0"/>
            <a:ext cx="243840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" descr="C:\Users\Dave\Downloads\2002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7075" y="3133725"/>
            <a:ext cx="1913974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8220075" y="580072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F497D">
                    <a:lumMod val="75000"/>
                  </a:srgbClr>
                </a:solidFill>
              </a:rPr>
              <a:t>2002</a:t>
            </a:r>
          </a:p>
        </p:txBody>
      </p:sp>
      <p:pic>
        <p:nvPicPr>
          <p:cNvPr id="14" name="Picture 2" descr="C:\Users\Dave\Downloads\2008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76875" y="3895725"/>
            <a:ext cx="199023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6619875" y="656272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F497D">
                    <a:lumMod val="75000"/>
                  </a:srgbClr>
                </a:solidFill>
              </a:rPr>
              <a:t>2008</a:t>
            </a:r>
          </a:p>
        </p:txBody>
      </p:sp>
      <p:pic>
        <p:nvPicPr>
          <p:cNvPr id="129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5200" y="5572125"/>
            <a:ext cx="866987" cy="121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Rectangle 23"/>
          <p:cNvSpPr/>
          <p:nvPr/>
        </p:nvSpPr>
        <p:spPr>
          <a:xfrm>
            <a:off x="3124200" y="5867400"/>
            <a:ext cx="16764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20% increase</a:t>
            </a: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1750" y="381000"/>
            <a:ext cx="27409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52975" y="1178868"/>
            <a:ext cx="274020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5717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39471" y="3657600"/>
            <a:ext cx="282998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5057775" y="3426768"/>
            <a:ext cx="3048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R</a:t>
            </a:r>
            <a:r>
              <a:rPr lang="en-US" sz="900" baseline="30000" dirty="0">
                <a:solidFill>
                  <a:prstClr val="black"/>
                </a:solidFill>
              </a:rPr>
              <a:t>2</a:t>
            </a:r>
            <a:r>
              <a:rPr lang="en-US" sz="900" dirty="0">
                <a:solidFill>
                  <a:prstClr val="black"/>
                </a:solidFill>
              </a:rPr>
              <a:t>adj=0.75, P &lt; 0.001, N = 88, RMSE=0.1364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590800" y="2619375"/>
            <a:ext cx="3048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R</a:t>
            </a:r>
            <a:r>
              <a:rPr lang="en-US" sz="900" baseline="30000" dirty="0">
                <a:solidFill>
                  <a:prstClr val="black"/>
                </a:solidFill>
              </a:rPr>
              <a:t>2</a:t>
            </a:r>
            <a:r>
              <a:rPr lang="en-US" sz="900" dirty="0">
                <a:solidFill>
                  <a:prstClr val="black"/>
                </a:solidFill>
              </a:rPr>
              <a:t>adj=0.71, P &lt; 0.001, N = 566, RMSE=0.1364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24150" y="646093"/>
            <a:ext cx="7232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PAR</a:t>
            </a:r>
          </a:p>
          <a:p>
            <a:r>
              <a:rPr lang="en-US" sz="800" dirty="0" err="1">
                <a:solidFill>
                  <a:prstClr val="black"/>
                </a:solidFill>
              </a:rPr>
              <a:t>T</a:t>
            </a:r>
            <a:r>
              <a:rPr lang="en-US" sz="800" baseline="-25000" dirty="0" err="1">
                <a:solidFill>
                  <a:prstClr val="black"/>
                </a:solidFill>
              </a:rPr>
              <a:t>air</a:t>
            </a:r>
            <a:endParaRPr lang="en-US" sz="800" baseline="-25000" dirty="0">
              <a:solidFill>
                <a:prstClr val="black"/>
              </a:solidFill>
            </a:endParaRPr>
          </a:p>
          <a:p>
            <a:r>
              <a:rPr lang="en-US" sz="800" dirty="0">
                <a:solidFill>
                  <a:prstClr val="black"/>
                </a:solidFill>
              </a:rPr>
              <a:t>LAI</a:t>
            </a:r>
          </a:p>
          <a:p>
            <a:r>
              <a:rPr lang="en-US" sz="800" dirty="0">
                <a:solidFill>
                  <a:prstClr val="black"/>
                </a:solidFill>
              </a:rPr>
              <a:t>NDVI</a:t>
            </a:r>
          </a:p>
          <a:p>
            <a:r>
              <a:rPr lang="en-US" sz="800" dirty="0">
                <a:solidFill>
                  <a:prstClr val="black"/>
                </a:solidFill>
              </a:rPr>
              <a:t>Dry Soil</a:t>
            </a:r>
          </a:p>
          <a:p>
            <a:r>
              <a:rPr lang="en-US" sz="800" dirty="0">
                <a:solidFill>
                  <a:prstClr val="black"/>
                </a:solidFill>
              </a:rPr>
              <a:t>Standing H</a:t>
            </a:r>
            <a:r>
              <a:rPr lang="en-US" sz="800" baseline="-25000" dirty="0">
                <a:solidFill>
                  <a:prstClr val="black"/>
                </a:solidFill>
              </a:rPr>
              <a:t>2</a:t>
            </a:r>
            <a:r>
              <a:rPr lang="en-US" sz="800" dirty="0">
                <a:solidFill>
                  <a:prstClr val="black"/>
                </a:solidFill>
              </a:rPr>
              <a:t>0</a:t>
            </a:r>
          </a:p>
          <a:p>
            <a:r>
              <a:rPr lang="en-US" sz="800" dirty="0">
                <a:solidFill>
                  <a:prstClr val="black"/>
                </a:solidFill>
              </a:rPr>
              <a:t>VWC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05375" y="1445568"/>
            <a:ext cx="7232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Standing H</a:t>
            </a:r>
            <a:r>
              <a:rPr lang="en-US" sz="800" baseline="-25000" dirty="0">
                <a:solidFill>
                  <a:prstClr val="black"/>
                </a:solidFill>
              </a:rPr>
              <a:t>2</a:t>
            </a:r>
            <a:r>
              <a:rPr lang="en-US" sz="800" dirty="0">
                <a:solidFill>
                  <a:prstClr val="black"/>
                </a:solidFill>
              </a:rPr>
              <a:t>0</a:t>
            </a:r>
          </a:p>
          <a:p>
            <a:r>
              <a:rPr lang="en-US" sz="800" dirty="0">
                <a:solidFill>
                  <a:prstClr val="black"/>
                </a:solidFill>
              </a:rPr>
              <a:t>Dry Soil</a:t>
            </a:r>
          </a:p>
          <a:p>
            <a:r>
              <a:rPr lang="en-US" sz="800" dirty="0">
                <a:solidFill>
                  <a:prstClr val="black"/>
                </a:solidFill>
              </a:rPr>
              <a:t>VWC</a:t>
            </a:r>
          </a:p>
          <a:p>
            <a:r>
              <a:rPr lang="en-US" sz="800" dirty="0">
                <a:solidFill>
                  <a:prstClr val="black"/>
                </a:solidFill>
              </a:rPr>
              <a:t>Wet Soil</a:t>
            </a:r>
          </a:p>
          <a:p>
            <a:r>
              <a:rPr lang="en-US" sz="800" dirty="0" err="1">
                <a:solidFill>
                  <a:prstClr val="black"/>
                </a:solidFill>
              </a:rPr>
              <a:t>T</a:t>
            </a:r>
            <a:r>
              <a:rPr lang="en-US" sz="800" baseline="-25000" dirty="0" err="1">
                <a:solidFill>
                  <a:prstClr val="black"/>
                </a:solidFill>
              </a:rPr>
              <a:t>air</a:t>
            </a:r>
            <a:endParaRPr lang="en-US" sz="800" baseline="-25000" dirty="0">
              <a:solidFill>
                <a:prstClr val="black"/>
              </a:solidFill>
            </a:endParaRPr>
          </a:p>
          <a:p>
            <a:r>
              <a:rPr lang="en-US" sz="800" dirty="0">
                <a:solidFill>
                  <a:prstClr val="black"/>
                </a:solidFill>
              </a:rPr>
              <a:t>NDVI</a:t>
            </a:r>
          </a:p>
          <a:p>
            <a:r>
              <a:rPr lang="en-US" sz="800" dirty="0">
                <a:solidFill>
                  <a:prstClr val="black"/>
                </a:solidFill>
              </a:rPr>
              <a:t>NDSWI</a:t>
            </a:r>
          </a:p>
        </p:txBody>
      </p:sp>
      <p:pic>
        <p:nvPicPr>
          <p:cNvPr id="25" name="Picture 12" descr="P1030276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2362200"/>
            <a:ext cx="119841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" name="Picture 5" descr="DSCN224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00150" y="2362200"/>
            <a:ext cx="120039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7" name="Picture 8" descr="P10303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00150" y="3276600"/>
            <a:ext cx="120068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8" name="Picture 10" descr="P103090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3276600"/>
            <a:ext cx="120113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9" name="Picture 6" descr="DSC02345"/>
          <p:cNvPicPr>
            <a:picLocks noChangeAspect="1" noChangeArrowheads="1"/>
          </p:cNvPicPr>
          <p:nvPr/>
        </p:nvPicPr>
        <p:blipFill>
          <a:blip r:embed="rId15" cstate="print"/>
          <a:srcRect r="18462" b="8205"/>
          <a:stretch>
            <a:fillRect/>
          </a:stretch>
        </p:blipFill>
        <p:spPr bwMode="auto">
          <a:xfrm>
            <a:off x="0" y="41910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" name="Picture 13" descr="P103037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200150" y="4191000"/>
            <a:ext cx="120041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1" name="Picture 16" descr="P103028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105400"/>
            <a:ext cx="120009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2" name="Picture 14" descr="P103035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200150" y="5105400"/>
            <a:ext cx="1200094" cy="9144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5" name="Picture 4" descr="P100053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5943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6" name="Picture 4" descr="DSCN2155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200150" y="5943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3" name="Curved Right Arrow 32"/>
          <p:cNvSpPr/>
          <p:nvPr/>
        </p:nvSpPr>
        <p:spPr>
          <a:xfrm rot="14617989">
            <a:off x="2508308" y="1568738"/>
            <a:ext cx="852630" cy="3406568"/>
          </a:xfrm>
          <a:prstGeom prst="curvedRightArrow">
            <a:avLst>
              <a:gd name="adj1" fmla="val 11198"/>
              <a:gd name="adj2" fmla="val 49970"/>
              <a:gd name="adj3" fmla="val 27796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Curved Right Arrow 33"/>
          <p:cNvSpPr/>
          <p:nvPr/>
        </p:nvSpPr>
        <p:spPr>
          <a:xfrm rot="20533828">
            <a:off x="5149815" y="2675048"/>
            <a:ext cx="852630" cy="1922437"/>
          </a:xfrm>
          <a:prstGeom prst="curvedRightArrow">
            <a:avLst>
              <a:gd name="adj1" fmla="val 11198"/>
              <a:gd name="adj2" fmla="val 49970"/>
              <a:gd name="adj3" fmla="val 27796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7" name="Curved Right Arrow 36"/>
          <p:cNvSpPr/>
          <p:nvPr/>
        </p:nvSpPr>
        <p:spPr>
          <a:xfrm rot="7912764">
            <a:off x="4493192" y="2750785"/>
            <a:ext cx="852630" cy="3239302"/>
          </a:xfrm>
          <a:prstGeom prst="curvedRightArrow">
            <a:avLst>
              <a:gd name="adj1" fmla="val 11198"/>
              <a:gd name="adj2" fmla="val 49970"/>
              <a:gd name="adj3" fmla="val 27796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0759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tweedie\Documents\Projects\CREST\Animations\PG14 Photo Animatio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4900" y="1710333"/>
            <a:ext cx="3545365" cy="495716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7" name="Picture 2" descr="C:\Users\ctweedie\Documents\Projects\CREST\Animations\Barrow Animatio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550" y="2078828"/>
            <a:ext cx="3033995" cy="303399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992985" y="2731713"/>
            <a:ext cx="1398415" cy="13441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10800000">
            <a:off x="4114801" y="2107715"/>
            <a:ext cx="3279949" cy="6217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 flipV="1">
            <a:off x="4076702" y="4077296"/>
            <a:ext cx="3314698" cy="10286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>
            <a:off x="4152900" y="2500911"/>
            <a:ext cx="1828800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 flipV="1">
            <a:off x="4152900" y="4072533"/>
            <a:ext cx="1866900" cy="38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i="1" dirty="0" smtClean="0">
                <a:solidFill>
                  <a:srgbClr val="800000"/>
                </a:solidFill>
              </a:rPr>
              <a:t>Barrow Land Cover Change 1948-2008 (from Lin et al. </a:t>
            </a:r>
            <a:r>
              <a:rPr lang="en-US" b="1" i="1" smtClean="0">
                <a:solidFill>
                  <a:srgbClr val="800000"/>
                </a:solidFill>
              </a:rPr>
              <a:t>2012)….</a:t>
            </a:r>
            <a:endParaRPr lang="en-US" b="1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74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Back to the Future Datasets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 IPY- </a:t>
            </a:r>
            <a:r>
              <a:rPr lang="en-US" dirty="0" smtClean="0"/>
              <a:t>BTF: </a:t>
            </a:r>
            <a:r>
              <a:rPr lang="en-US" dirty="0"/>
              <a:t>Resampling of vegetation in marked (mostly) sites established during the 1960’s/70’s by Patrick </a:t>
            </a:r>
            <a:r>
              <a:rPr lang="en-US" dirty="0" smtClean="0"/>
              <a:t>Webber</a:t>
            </a:r>
          </a:p>
          <a:p>
            <a:pPr lvl="1"/>
            <a:r>
              <a:rPr lang="en-US" dirty="0" smtClean="0"/>
              <a:t>NSF </a:t>
            </a:r>
            <a:r>
              <a:rPr lang="en-US" dirty="0"/>
              <a:t>funded</a:t>
            </a:r>
          </a:p>
          <a:p>
            <a:pPr lvl="1"/>
            <a:r>
              <a:rPr lang="en-US" dirty="0"/>
              <a:t>IPY </a:t>
            </a:r>
            <a:r>
              <a:rPr lang="en-US" dirty="0" smtClean="0"/>
              <a:t>contribution</a:t>
            </a:r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4" name="Picture 1" descr="J:\CraigBackups\BaffinIsland\Pictures\Craig Photos\P7200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29200"/>
            <a:ext cx="2438400" cy="1828800"/>
          </a:xfrm>
          <a:prstGeom prst="rect">
            <a:avLst/>
          </a:prstGeom>
          <a:noFill/>
        </p:spPr>
      </p:pic>
      <p:pic>
        <p:nvPicPr>
          <p:cNvPr id="5" name="Picture 8" descr="J:\CraigBackups\BaffinIsland\Pictures\David W Photos\July 27, 2009\DSC_0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5029200"/>
            <a:ext cx="2731624" cy="1828800"/>
          </a:xfrm>
          <a:prstGeom prst="rect">
            <a:avLst/>
          </a:prstGeom>
          <a:noFill/>
        </p:spPr>
      </p:pic>
      <p:pic>
        <p:nvPicPr>
          <p:cNvPr id="6" name="Picture 3" descr="E:\My Pictures\2007\Alaska2\Atqasuk-Ivotuk\IMG_18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5029268"/>
            <a:ext cx="2438399" cy="1828732"/>
          </a:xfrm>
          <a:prstGeom prst="rect">
            <a:avLst/>
          </a:prstGeom>
          <a:noFill/>
        </p:spPr>
      </p:pic>
      <p:pic>
        <p:nvPicPr>
          <p:cNvPr id="7" name="Picture 4" descr="C:\Documents and Settings\cybershare\My Documents\Pictures\Baffin\IMG_10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5029200"/>
            <a:ext cx="2438400" cy="1828800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04328" y="3810000"/>
            <a:ext cx="10937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546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Challenges and additional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Standardizing metadata format</a:t>
            </a:r>
          </a:p>
          <a:p>
            <a:r>
              <a:rPr lang="en-US" dirty="0" smtClean="0"/>
              <a:t>Standardizing nomenclature</a:t>
            </a:r>
          </a:p>
        </p:txBody>
      </p:sp>
    </p:spTree>
    <p:extLst>
      <p:ext uri="{BB962C8B-B14F-4D97-AF65-F5344CB8AC3E}">
        <p14:creationId xmlns:p14="http://schemas.microsoft.com/office/powerpoint/2010/main" val="295286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Documents and Settings\cybershare\My Documents\Pictures\Alaska 2008\New Folder (2)\Alaska 209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0000" contrast="-40000"/>
          </a:blip>
          <a:srcRect r="9795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Acknowledgements/Questions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219200" y="1295400"/>
            <a:ext cx="3733800" cy="55626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1600" b="1" dirty="0" smtClean="0">
                <a:solidFill>
                  <a:schemeClr val="bg1"/>
                </a:solidFill>
              </a:rPr>
              <a:t>National Science Foundation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en-US" sz="1600" b="1" dirty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en-US" sz="1600" b="1" dirty="0" smtClean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Grand Valley State University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b="1" noProof="0" dirty="0" smtClean="0">
                <a:solidFill>
                  <a:schemeClr val="bg1"/>
                </a:solidFill>
              </a:rPr>
              <a:t>Dr. Robert D. Hollister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Jeremy</a:t>
            </a:r>
            <a:r>
              <a:rPr kumimoji="0" lang="en-US" sz="1600" i="0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May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baseline="0" noProof="0" dirty="0" smtClean="0">
                <a:solidFill>
                  <a:schemeClr val="bg1"/>
                </a:solidFill>
              </a:rPr>
              <a:t>Robert</a:t>
            </a:r>
            <a:r>
              <a:rPr lang="en-US" sz="1600" noProof="0" dirty="0" smtClean="0">
                <a:solidFill>
                  <a:schemeClr val="bg1"/>
                </a:solidFill>
              </a:rPr>
              <a:t> Slider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Jenny Liebig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Dr. Patrick J. Webber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5410200" y="914400"/>
            <a:ext cx="3352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UTEP - Systems Ecology Laboratory</a:t>
            </a:r>
            <a:endParaRPr lang="en-US" b="1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600" b="1" dirty="0" smtClean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Dr. Craig Tweedie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Dr. Vanessa </a:t>
            </a:r>
            <a:r>
              <a:rPr lang="en-US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Lougheed</a:t>
            </a:r>
            <a:endParaRPr lang="en-US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Dr. David Johnson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Dr. Mark Lara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Christian Andresen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David 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Lin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Gilda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Victorino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Ryan Cody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Paul </a:t>
            </a:r>
            <a:r>
              <a:rPr lang="en-US" sz="1600" dirty="0" err="1" smtClean="0">
                <a:solidFill>
                  <a:schemeClr val="bg1"/>
                </a:solidFill>
                <a:latin typeface="+mj-lt"/>
              </a:rPr>
              <a:t>Hotchkins</a:t>
            </a: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6" name="Picture 12" descr="uteplogo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38287"/>
            <a:ext cx="685800" cy="59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C:\Documents and Settings\cybershare\My Documents\My Pictures\se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1200" y="5791200"/>
            <a:ext cx="443048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925" y="1538287"/>
            <a:ext cx="78127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/>
          <a:srcRect l="19231" r="19231"/>
          <a:stretch>
            <a:fillRect/>
          </a:stretch>
        </p:blipFill>
        <p:spPr bwMode="auto">
          <a:xfrm>
            <a:off x="304800" y="2724149"/>
            <a:ext cx="687659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4521200" y="1989534"/>
            <a:ext cx="3352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defRPr/>
            </a:pP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600" dirty="0">
              <a:solidFill>
                <a:schemeClr val="bg1"/>
              </a:solidFill>
              <a:latin typeface="+mj-lt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3790949"/>
            <a:ext cx="857250" cy="714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012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Data Overview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5970366"/>
              </p:ext>
            </p:extLst>
          </p:nvPr>
        </p:nvGraphicFramePr>
        <p:xfrm>
          <a:off x="-2" y="-36381"/>
          <a:ext cx="9144000" cy="699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9399"/>
                <a:gridCol w="818157"/>
                <a:gridCol w="863812"/>
                <a:gridCol w="883902"/>
                <a:gridCol w="1429948"/>
                <a:gridCol w="1349594"/>
                <a:gridCol w="1349594"/>
                <a:gridCol w="1349594"/>
              </a:tblGrid>
              <a:tr h="465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BTF Datasets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Barrow</a:t>
                      </a:r>
                      <a:r>
                        <a:rPr lang="en-US" sz="16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Area Datasets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Beringia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Dataset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465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Barrow, AK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Atqasuk, AK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Baffin Island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Microtopography Grid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Herbivory Exclosures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AON</a:t>
                      </a:r>
                      <a:r>
                        <a:rPr lang="en-US" sz="11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MISP Grid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650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Years Sampled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1971, 1999,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2008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1959, 2000, 2009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2011, 2012, 2013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650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Vascular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Spp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650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Bryophyte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Spp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422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Lichen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Spp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422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2422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GPS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422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Plot photo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422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Repeat photo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650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Thaw Depth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650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Soil Moisture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650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LAI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650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Biomass harvest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422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Albedo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422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Spectral reflectance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422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 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422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Kite photography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422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LiDAR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918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7105" t="16918" r="13158" b="19315"/>
          <a:stretch>
            <a:fillRect/>
          </a:stretch>
        </p:blipFill>
        <p:spPr bwMode="auto">
          <a:xfrm>
            <a:off x="381000" y="304800"/>
            <a:ext cx="8458200" cy="6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4114800" y="533400"/>
            <a:ext cx="4648200" cy="5791200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4267200" y="1295400"/>
            <a:ext cx="47244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Barrow, Alaska(71.30ºN, -156.69ºW)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Dr. Patrick Webber IBP ordination plots </a:t>
            </a:r>
            <a:endParaRPr lang="en-US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-Established 1971 </a:t>
            </a:r>
            <a:r>
              <a:rPr lang="en-US" b="1" dirty="0">
                <a:solidFill>
                  <a:srgbClr val="000000"/>
                </a:solidFill>
              </a:rPr>
              <a:t>(39 years)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-Resampled 1999, 2008, 2010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Atqasuk, Alaska (70.41ºN, -157.41ºW)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Dr. Patrick Webber RATE plots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- Established </a:t>
            </a:r>
            <a:r>
              <a:rPr lang="en-US" dirty="0" smtClean="0">
                <a:solidFill>
                  <a:srgbClr val="000000"/>
                </a:solidFill>
              </a:rPr>
              <a:t>1975 </a:t>
            </a:r>
            <a:r>
              <a:rPr lang="en-US" b="1" dirty="0">
                <a:solidFill>
                  <a:srgbClr val="000000"/>
                </a:solidFill>
              </a:rPr>
              <a:t>(</a:t>
            </a:r>
            <a:r>
              <a:rPr lang="en-US" b="1" dirty="0" smtClean="0">
                <a:solidFill>
                  <a:srgbClr val="000000"/>
                </a:solidFill>
              </a:rPr>
              <a:t>35 </a:t>
            </a:r>
            <a:r>
              <a:rPr lang="en-US" b="1" dirty="0">
                <a:solidFill>
                  <a:srgbClr val="000000"/>
                </a:solidFill>
              </a:rPr>
              <a:t>years)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-Resampled 2000, 2009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Central Baffin </a:t>
            </a:r>
            <a:r>
              <a:rPr lang="en-US" b="1" dirty="0" smtClean="0">
                <a:solidFill>
                  <a:srgbClr val="000000"/>
                </a:solidFill>
              </a:rPr>
              <a:t>Island(70.442ºN</a:t>
            </a:r>
            <a:r>
              <a:rPr lang="en-US" b="1" dirty="0">
                <a:solidFill>
                  <a:srgbClr val="000000"/>
                </a:solidFill>
              </a:rPr>
              <a:t>, -</a:t>
            </a:r>
            <a:r>
              <a:rPr lang="en-US" b="1" dirty="0" smtClean="0">
                <a:solidFill>
                  <a:srgbClr val="000000"/>
                </a:solidFill>
              </a:rPr>
              <a:t>74.83ºW) </a:t>
            </a:r>
            <a:endParaRPr lang="en-US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Dr. Patrick Webber PhD </a:t>
            </a:r>
            <a:r>
              <a:rPr lang="en-US" dirty="0" smtClean="0">
                <a:solidFill>
                  <a:srgbClr val="000000"/>
                </a:solidFill>
              </a:rPr>
              <a:t>sites</a:t>
            </a:r>
            <a:endParaRPr lang="en-US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- Established 1964 </a:t>
            </a:r>
            <a:r>
              <a:rPr lang="en-US" b="1" dirty="0">
                <a:solidFill>
                  <a:srgbClr val="000000"/>
                </a:solidFill>
              </a:rPr>
              <a:t>(</a:t>
            </a:r>
            <a:r>
              <a:rPr lang="en-US" b="1" dirty="0" smtClean="0">
                <a:solidFill>
                  <a:srgbClr val="000000"/>
                </a:solidFill>
              </a:rPr>
              <a:t>45 </a:t>
            </a:r>
            <a:r>
              <a:rPr lang="en-US" b="1" dirty="0">
                <a:solidFill>
                  <a:srgbClr val="000000"/>
                </a:solidFill>
              </a:rPr>
              <a:t>years)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-Resampled 2009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352800" y="1485900"/>
            <a:ext cx="914400" cy="38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435927" y="1357746"/>
            <a:ext cx="831273" cy="15378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3" idx="6"/>
          </p:cNvCxnSpPr>
          <p:nvPr/>
        </p:nvCxnSpPr>
        <p:spPr>
          <a:xfrm>
            <a:off x="1825335" y="4215245"/>
            <a:ext cx="244186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200" name="TextBox 15"/>
          <p:cNvSpPr txBox="1">
            <a:spLocks noChangeArrowheads="1"/>
          </p:cNvSpPr>
          <p:nvPr/>
        </p:nvSpPr>
        <p:spPr bwMode="auto">
          <a:xfrm>
            <a:off x="4191000" y="609600"/>
            <a:ext cx="3505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Research </a:t>
            </a:r>
            <a:r>
              <a:rPr lang="en-US" sz="3200" b="1" dirty="0" smtClean="0">
                <a:solidFill>
                  <a:srgbClr val="000000"/>
                </a:solidFill>
              </a:rPr>
              <a:t>Locations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00201" y="4087090"/>
            <a:ext cx="225134" cy="256309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323360" y="1193800"/>
            <a:ext cx="225134" cy="256309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240233" y="1395845"/>
            <a:ext cx="225134" cy="256309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7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7105" t="16918" r="13158" b="19315"/>
          <a:stretch>
            <a:fillRect/>
          </a:stretch>
        </p:blipFill>
        <p:spPr bwMode="auto">
          <a:xfrm rot="10800000">
            <a:off x="381000" y="304800"/>
            <a:ext cx="8458200" cy="6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 4"/>
          <p:cNvSpPr/>
          <p:nvPr/>
        </p:nvSpPr>
        <p:spPr>
          <a:xfrm>
            <a:off x="4610100" y="6096000"/>
            <a:ext cx="225134" cy="256309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67400" y="5410200"/>
            <a:ext cx="225134" cy="256309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67400" y="5334000"/>
            <a:ext cx="225134" cy="256309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620000" y="2514600"/>
            <a:ext cx="225134" cy="256309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867400" y="5257800"/>
            <a:ext cx="225134" cy="256309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105400" y="5981700"/>
            <a:ext cx="225134" cy="256309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20801" y="5839691"/>
            <a:ext cx="225134" cy="256309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47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:\Documents and Settings\cybershare\My Documents\Pictures\Alaska 2010\Plot Pics\P1010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1" y="3429000"/>
            <a:ext cx="4572000" cy="3429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7" name="Picture 6" descr="IMG_02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2226" name="Picture 2" descr="C:\Documents and Settings\cybershare\My Documents\Pictures\Baffin\IMG_155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1"/>
            <a:ext cx="4572000" cy="3429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52227" name="Picture 3" descr="C:\Documents and Settings\cybershare\My Documents\Pictures\Baffin\IMG_15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905000" y="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Baffin – </a:t>
            </a:r>
            <a:r>
              <a:rPr lang="en-US" i="1" dirty="0" smtClean="0"/>
              <a:t>Salix arctica </a:t>
            </a:r>
            <a:r>
              <a:rPr lang="en-US" dirty="0" smtClean="0"/>
              <a:t>meadow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4770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Baffin – Cryptogamic barren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Atqasuk – </a:t>
            </a:r>
            <a:r>
              <a:rPr lang="en-US" i="1" dirty="0" smtClean="0"/>
              <a:t>Carex-Salix</a:t>
            </a:r>
            <a:r>
              <a:rPr lang="en-US" dirty="0" smtClean="0"/>
              <a:t> moist tundra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34163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Barrow - </a:t>
            </a:r>
            <a:r>
              <a:rPr lang="en-US" dirty="0"/>
              <a:t>Moist graminoid tundra 	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73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cybershare\My Documents\Pictures\Baffin\Baffin - first pics\101CANON\IMG_08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</a:rPr>
              <a:t>Baffin Island, Canada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7986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CAVM: Cryptogram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barren complex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i="1" dirty="0">
                <a:solidFill>
                  <a:schemeClr val="bg1"/>
                </a:solidFill>
              </a:rPr>
              <a:t>117 species (vascular, </a:t>
            </a:r>
            <a:r>
              <a:rPr lang="en-US" sz="3200" i="1" dirty="0" smtClean="0">
                <a:solidFill>
                  <a:schemeClr val="bg1"/>
                </a:solidFill>
              </a:rPr>
              <a:t>bryophyte, lichen)</a:t>
            </a:r>
            <a:endParaRPr lang="en-US" sz="3200" i="1" dirty="0">
              <a:solidFill>
                <a:schemeClr val="bg1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i="1" dirty="0">
                <a:solidFill>
                  <a:schemeClr val="bg1"/>
                </a:solidFill>
              </a:rPr>
              <a:t>79 </a:t>
            </a:r>
            <a:r>
              <a:rPr lang="en-US" sz="3200" i="1" dirty="0" smtClean="0">
                <a:solidFill>
                  <a:schemeClr val="bg1"/>
                </a:solidFill>
              </a:rPr>
              <a:t>sites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i="1" dirty="0" smtClean="0">
                <a:solidFill>
                  <a:schemeClr val="bg1"/>
                </a:solidFill>
              </a:rPr>
              <a:t>Established: 1964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i="1" dirty="0" smtClean="0">
                <a:solidFill>
                  <a:schemeClr val="bg1"/>
                </a:solidFill>
              </a:rPr>
              <a:t>Resampled: 2009</a:t>
            </a:r>
            <a:endParaRPr lang="en-US" sz="3200" i="1" dirty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3200" i="1" baseline="0" dirty="0" smtClean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3200" i="1" baseline="0" dirty="0" smtClean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42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b="20149"/>
          <a:stretch>
            <a:fillRect/>
          </a:stretch>
        </p:blipFill>
        <p:spPr bwMode="auto">
          <a:xfrm>
            <a:off x="-32283" y="1981200"/>
            <a:ext cx="917628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b="81285"/>
          <a:stretch>
            <a:fillRect/>
          </a:stretch>
        </p:blipFill>
        <p:spPr bwMode="auto">
          <a:xfrm>
            <a:off x="-32283" y="0"/>
            <a:ext cx="917628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Barrow, Alaska</a:t>
            </a:r>
            <a:endParaRPr lang="en-US" b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95400"/>
            <a:ext cx="8229600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09600" y="1447800"/>
            <a:ext cx="8229600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i="1" dirty="0"/>
              <a:t>CAVM: Sedge/grass, moss wetland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81 </a:t>
            </a:r>
            <a:r>
              <a:rPr lang="en-US" sz="3200" i="1" dirty="0" smtClean="0"/>
              <a:t>species (vascular, lichen, lumped bryophytes)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i="1" dirty="0" smtClean="0"/>
              <a:t>330 plots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i="1" dirty="0">
                <a:solidFill>
                  <a:schemeClr val="bg1"/>
                </a:solidFill>
              </a:rPr>
              <a:t>Established: </a:t>
            </a:r>
            <a:r>
              <a:rPr lang="en-US" sz="3200" i="1" dirty="0" smtClean="0">
                <a:solidFill>
                  <a:schemeClr val="bg1"/>
                </a:solidFill>
              </a:rPr>
              <a:t>1972</a:t>
            </a:r>
            <a:endParaRPr lang="en-US" sz="3200" i="1" dirty="0">
              <a:solidFill>
                <a:schemeClr val="bg1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i="1" dirty="0">
                <a:solidFill>
                  <a:schemeClr val="bg1"/>
                </a:solidFill>
              </a:rPr>
              <a:t>Resampled: </a:t>
            </a:r>
            <a:r>
              <a:rPr lang="en-US" sz="3200" i="1" dirty="0" smtClean="0">
                <a:solidFill>
                  <a:schemeClr val="bg1"/>
                </a:solidFill>
              </a:rPr>
              <a:t>1999, 2008, 2010</a:t>
            </a:r>
            <a:endParaRPr lang="en-US" sz="3200" i="1" dirty="0" smtClean="0"/>
          </a:p>
        </p:txBody>
      </p:sp>
    </p:spTree>
    <p:extLst>
      <p:ext uri="{BB962C8B-B14F-4D97-AF65-F5344CB8AC3E}">
        <p14:creationId xmlns:p14="http://schemas.microsoft.com/office/powerpoint/2010/main" val="224369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cybershare\My Documents\Pictures\Alaska 2010\P10101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/>
          </a:bodyPr>
          <a:lstStyle/>
          <a:p>
            <a:pPr algn="l" hangingPunct="0"/>
            <a:r>
              <a:rPr lang="en-US" b="1" dirty="0" smtClean="0"/>
              <a:t>Atqasuk, Alaska</a:t>
            </a:r>
            <a:endParaRPr lang="en-US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429000"/>
            <a:ext cx="8229600" cy="3276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CAVM: Sedge,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moss,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dwarf-shrub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wetland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i="1" dirty="0" smtClean="0">
                <a:solidFill>
                  <a:schemeClr val="bg1"/>
                </a:solidFill>
              </a:rPr>
              <a:t>Low Arctic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i="1" dirty="0" smtClean="0">
                <a:solidFill>
                  <a:schemeClr val="bg1"/>
                </a:solidFill>
              </a:rPr>
              <a:t>Highest abundance of shrubs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i="1" dirty="0" smtClean="0">
                <a:solidFill>
                  <a:schemeClr val="bg1"/>
                </a:solidFill>
              </a:rPr>
              <a:t>213 species in study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smtClean="0">
                <a:solidFill>
                  <a:schemeClr val="bg1"/>
                </a:solidFill>
              </a:rPr>
              <a:t>(vascular, bryophyte, lichen)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i="1" dirty="0" smtClean="0">
                <a:solidFill>
                  <a:schemeClr val="bg1"/>
                </a:solidFill>
              </a:rPr>
              <a:t>31 sites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i="1" dirty="0">
                <a:solidFill>
                  <a:schemeClr val="bg1"/>
                </a:solidFill>
              </a:rPr>
              <a:t>Established: </a:t>
            </a:r>
            <a:r>
              <a:rPr lang="en-US" sz="3200" i="1" dirty="0" smtClean="0">
                <a:solidFill>
                  <a:schemeClr val="bg1"/>
                </a:solidFill>
              </a:rPr>
              <a:t>1975</a:t>
            </a:r>
            <a:endParaRPr lang="en-US" sz="3200" i="1" dirty="0">
              <a:solidFill>
                <a:schemeClr val="bg1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i="1" dirty="0">
                <a:solidFill>
                  <a:schemeClr val="bg1"/>
                </a:solidFill>
              </a:rPr>
              <a:t>Resampled: </a:t>
            </a:r>
            <a:r>
              <a:rPr lang="en-US" sz="3200" i="1" dirty="0" smtClean="0">
                <a:solidFill>
                  <a:schemeClr val="bg1"/>
                </a:solidFill>
              </a:rPr>
              <a:t>2000, 2009</a:t>
            </a:r>
            <a:endParaRPr lang="en-US" sz="3200" i="1" dirty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3200" i="1" dirty="0" smtClean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87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5423</TotalTime>
  <Words>1326</Words>
  <Application>Microsoft Office PowerPoint</Application>
  <PresentationFormat>On-screen Show (4:3)</PresentationFormat>
  <Paragraphs>426</Paragraphs>
  <Slides>32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Times</vt:lpstr>
      <vt:lpstr>Times New Roman</vt:lpstr>
      <vt:lpstr>Wingdings</vt:lpstr>
      <vt:lpstr>Office Theme</vt:lpstr>
      <vt:lpstr>Vegetation datasets from the Barrow area and Baffin Island</vt:lpstr>
      <vt:lpstr>UTEP Datasets for AVA….</vt:lpstr>
      <vt:lpstr>Back to the Future Datasets</vt:lpstr>
      <vt:lpstr>PowerPoint Presentation</vt:lpstr>
      <vt:lpstr>PowerPoint Presentation</vt:lpstr>
      <vt:lpstr>PowerPoint Presentation</vt:lpstr>
      <vt:lpstr>Baffin Island, Canada</vt:lpstr>
      <vt:lpstr>Barrow, Alaska</vt:lpstr>
      <vt:lpstr>Atqasuk, Alaska</vt:lpstr>
      <vt:lpstr>Data analysis</vt:lpstr>
      <vt:lpstr>PowerPoint Presentation</vt:lpstr>
      <vt:lpstr>Summary of change analysis</vt:lpstr>
      <vt:lpstr>Sampling of Ecosystem Function</vt:lpstr>
      <vt:lpstr>Status of datasets</vt:lpstr>
      <vt:lpstr>UTEP Datasets for AVA….</vt:lpstr>
      <vt:lpstr>Microtopography Grid – Barrow, AK</vt:lpstr>
      <vt:lpstr>Microtopography Grid – Barrow, AK</vt:lpstr>
      <vt:lpstr>Microtopography Grid – Barrow, AK</vt:lpstr>
      <vt:lpstr>PowerPoint Presentation</vt:lpstr>
      <vt:lpstr>PowerPoint Presentation</vt:lpstr>
      <vt:lpstr>PowerPoint Presentation</vt:lpstr>
      <vt:lpstr>AON MISP Grids</vt:lpstr>
      <vt:lpstr>AON MISP Grids</vt:lpstr>
      <vt:lpstr>AON MISP Grids</vt:lpstr>
      <vt:lpstr>Status of other datasets in the Barrow area</vt:lpstr>
      <vt:lpstr>UTEP Datasets for AVA….</vt:lpstr>
      <vt:lpstr>PowerPoint Presentation</vt:lpstr>
      <vt:lpstr>Model change in ecosystem function from land cover change…</vt:lpstr>
      <vt:lpstr>Barrow Land Cover Change 1948-2008 (from Lin et al. 2012)….</vt:lpstr>
      <vt:lpstr>Challenges and additional comments</vt:lpstr>
      <vt:lpstr>PowerPoint Presentation</vt:lpstr>
      <vt:lpstr>Data Overview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UTEPCSS</dc:creator>
  <cp:lastModifiedBy>Villareal, Sandra</cp:lastModifiedBy>
  <cp:revision>70</cp:revision>
  <dcterms:created xsi:type="dcterms:W3CDTF">2013-10-07T22:04:58Z</dcterms:created>
  <dcterms:modified xsi:type="dcterms:W3CDTF">2014-11-07T22:44:13Z</dcterms:modified>
</cp:coreProperties>
</file>