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97" r:id="rId4"/>
  </p:sldMasterIdLst>
  <p:notesMasterIdLst>
    <p:notesMasterId r:id="rId36"/>
  </p:notesMasterIdLst>
  <p:sldIdLst>
    <p:sldId id="256" r:id="rId5"/>
    <p:sldId id="267" r:id="rId6"/>
    <p:sldId id="266" r:id="rId7"/>
    <p:sldId id="269" r:id="rId8"/>
    <p:sldId id="268" r:id="rId9"/>
    <p:sldId id="257" r:id="rId10"/>
    <p:sldId id="258" r:id="rId11"/>
    <p:sldId id="259" r:id="rId12"/>
    <p:sldId id="276" r:id="rId13"/>
    <p:sldId id="275" r:id="rId14"/>
    <p:sldId id="260" r:id="rId15"/>
    <p:sldId id="277" r:id="rId16"/>
    <p:sldId id="278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70" r:id="rId30"/>
    <p:sldId id="271" r:id="rId31"/>
    <p:sldId id="272" r:id="rId32"/>
    <p:sldId id="273" r:id="rId33"/>
    <p:sldId id="294" r:id="rId34"/>
    <p:sldId id="27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>
        <p:scale>
          <a:sx n="50" d="100"/>
          <a:sy n="50" d="100"/>
        </p:scale>
        <p:origin x="1354" y="7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24E2E-BE83-4833-943E-C2EFB0581DC5}" type="datetimeFigureOut">
              <a:rPr lang="en-US" smtClean="0"/>
              <a:t>9/19/2014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3785-DE67-449F-AA1F-351185294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Erosion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42E6C-6EA6-482F-B021-3136113AA8D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17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FC188-C4FC-BF47-AD2B-8A45A00D109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89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FC188-C4FC-BF47-AD2B-8A45A00D109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94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FC188-C4FC-BF47-AD2B-8A45A00D109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26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FC188-C4FC-BF47-AD2B-8A45A00D10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81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29354A-004B-4675-9BA7-0E5F0589E064}" type="slidenum">
              <a:rPr lang="en-US" altLang="en-US" sz="1300"/>
              <a:pPr>
                <a:spcBef>
                  <a:spcPct val="0"/>
                </a:spcBef>
              </a:pPr>
              <a:t>31</a:t>
            </a:fld>
            <a:endParaRPr lang="en-US" altLang="en-US" sz="1300"/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****Add collaborators, students, funding agencies</a:t>
            </a:r>
          </a:p>
        </p:txBody>
      </p:sp>
    </p:spTree>
    <p:extLst>
      <p:ext uri="{BB962C8B-B14F-4D97-AF65-F5344CB8AC3E}">
        <p14:creationId xmlns:p14="http://schemas.microsoft.com/office/powerpoint/2010/main" val="33037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FC188-C4FC-BF47-AD2B-8A45A00D109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97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4304-8D7E-47A4-B3A1-A43B783D4AA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34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FC188-C4FC-BF47-AD2B-8A45A00D109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23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FC188-C4FC-BF47-AD2B-8A45A00D109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45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FC188-C4FC-BF47-AD2B-8A45A00D109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39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FC188-C4FC-BF47-AD2B-8A45A00D109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11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FC188-C4FC-BF47-AD2B-8A45A00D109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65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FC188-C4FC-BF47-AD2B-8A45A00D109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2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E2BC-1021-479E-85D5-08F916FCC172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08DC-D214-420E-BE3B-9DEA8D852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57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E2BC-1021-479E-85D5-08F916FCC172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08DC-D214-420E-BE3B-9DEA8D852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E2BC-1021-479E-85D5-08F916FCC172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08DC-D214-420E-BE3B-9DEA8D852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75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E8444-BCCD-40B5-A42B-94D08EF8E3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944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89FB-C61D-2C4B-A562-A868F6305A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0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2FDB2-9C7E-1846-840B-F5517E981A3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0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9CB22-452C-3641-B52B-14F570FA86F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09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DD6B9-7008-DC4E-9FE8-1CE7E46E72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705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A378F-2910-0441-A170-F63D51CEB0C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0273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C156D-EB11-C94B-8BD3-601C91D874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39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1FF37-16D1-BE4A-8716-F5E923ACAB2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51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E2BC-1021-479E-85D5-08F916FCC172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08DC-D214-420E-BE3B-9DEA8D852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98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0239E-AECD-E448-B662-AB8CD39115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34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96AB3-EA88-E54C-8481-1DD82E3CF5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81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D2BD2-F707-6D4C-9263-5348817D8E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80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AD6A6-1BF0-624D-BFF2-ACE49621723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82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89FB-C61D-2C4B-A562-A868F6305A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4515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2FDB2-9C7E-1846-840B-F5517E981A3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82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9CB22-452C-3641-B52B-14F570FA86F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21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DD6B9-7008-DC4E-9FE8-1CE7E46E72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83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A378F-2910-0441-A170-F63D51CEB0C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100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C156D-EB11-C94B-8BD3-601C91D874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E2BC-1021-479E-85D5-08F916FCC172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08DC-D214-420E-BE3B-9DEA8D852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103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1FF37-16D1-BE4A-8716-F5E923ACAB2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0239E-AECD-E448-B662-AB8CD39115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3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96AB3-EA88-E54C-8481-1DD82E3CF5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22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D2BD2-F707-6D4C-9263-5348817D8E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442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AD6A6-1BF0-624D-BFF2-ACE49621723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49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89FB-C61D-2C4B-A562-A868F6305A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404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2FDB2-9C7E-1846-840B-F5517E981A3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6919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9CB22-452C-3641-B52B-14F570FA86F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924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DD6B9-7008-DC4E-9FE8-1CE7E46E72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108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A378F-2910-0441-A170-F63D51CEB0C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E2BC-1021-479E-85D5-08F916FCC172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08DC-D214-420E-BE3B-9DEA8D852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879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C156D-EB11-C94B-8BD3-601C91D874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299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1FF37-16D1-BE4A-8716-F5E923ACAB2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2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0239E-AECD-E448-B662-AB8CD39115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41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96AB3-EA88-E54C-8481-1DD82E3CF5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73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D2BD2-F707-6D4C-9263-5348817D8E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409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AD6A6-1BF0-624D-BFF2-ACE49621723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81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E2BC-1021-479E-85D5-08F916FCC172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08DC-D214-420E-BE3B-9DEA8D852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60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E2BC-1021-479E-85D5-08F916FCC172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08DC-D214-420E-BE3B-9DEA8D852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49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E2BC-1021-479E-85D5-08F916FCC172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08DC-D214-420E-BE3B-9DEA8D852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5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E2BC-1021-479E-85D5-08F916FCC172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08DC-D214-420E-BE3B-9DEA8D852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1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E2BC-1021-479E-85D5-08F916FCC172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08DC-D214-420E-BE3B-9DEA8D852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69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6E2BC-1021-479E-85D5-08F916FCC172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C08DC-D214-420E-BE3B-9DEA8D852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8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1" charset="0"/>
              <a:cs typeface="Arial" pitchFamily="1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1" charset="0"/>
              <a:cs typeface="Arial" pitchFamily="1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5600" y="6553200"/>
            <a:ext cx="284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999420-C822-4E40-B7C6-3AEF08CCF968}" type="slidenum">
              <a:rPr lang="en-US">
                <a:solidFill>
                  <a:srgbClr val="FFFFFF"/>
                </a:solidFill>
                <a:latin typeface="Arial" pitchFamily="1" charset="0"/>
                <a:cs typeface="Arial" pitchFamily="1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pitchFamily="1" charset="0"/>
              <a:cs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55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1" charset="0"/>
              <a:cs typeface="Arial" pitchFamily="1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1" charset="0"/>
              <a:cs typeface="Arial" pitchFamily="1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5600" y="6553200"/>
            <a:ext cx="284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999420-C822-4E40-B7C6-3AEF08CCF968}" type="slidenum">
              <a:rPr lang="en-US">
                <a:solidFill>
                  <a:srgbClr val="FFFFFF"/>
                </a:solidFill>
                <a:latin typeface="Arial" pitchFamily="1" charset="0"/>
                <a:cs typeface="Arial" pitchFamily="1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pitchFamily="1" charset="0"/>
              <a:cs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94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1" charset="0"/>
              <a:cs typeface="Arial" pitchFamily="1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1" charset="0"/>
              <a:cs typeface="Arial" pitchFamily="1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5600" y="6553200"/>
            <a:ext cx="284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999420-C822-4E40-B7C6-3AEF08CCF968}" type="slidenum">
              <a:rPr lang="en-US">
                <a:solidFill>
                  <a:srgbClr val="FFFFFF"/>
                </a:solidFill>
                <a:latin typeface="Arial" pitchFamily="1" charset="0"/>
                <a:cs typeface="Arial" pitchFamily="1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pitchFamily="1" charset="0"/>
              <a:cs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6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Arial" pitchFamily="1" charset="0"/>
          <a:cs typeface="Arial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12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gif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1346183" y="142072"/>
            <a:ext cx="9314542" cy="6715928"/>
            <a:chOff x="141514" y="142072"/>
            <a:chExt cx="9314542" cy="6715928"/>
          </a:xfrm>
        </p:grpSpPr>
        <p:sp>
          <p:nvSpPr>
            <p:cNvPr id="35" name="TextBox 34"/>
            <p:cNvSpPr txBox="1"/>
            <p:nvPr/>
          </p:nvSpPr>
          <p:spPr>
            <a:xfrm>
              <a:off x="141514" y="1778990"/>
              <a:ext cx="88609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cs typeface="Verdana"/>
                </a:rPr>
                <a:t>Historic and Recent Coastal Change near Barrow</a:t>
              </a:r>
              <a:endPara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312057" y="142072"/>
              <a:ext cx="9143999" cy="6715928"/>
              <a:chOff x="1" y="142072"/>
              <a:chExt cx="9143999" cy="6715928"/>
            </a:xfrm>
          </p:grpSpPr>
          <p:sp>
            <p:nvSpPr>
              <p:cNvPr id="34" name="Rectangle 33"/>
              <p:cNvSpPr/>
              <p:nvPr/>
            </p:nvSpPr>
            <p:spPr bwMode="auto">
              <a:xfrm>
                <a:off x="1" y="5884333"/>
                <a:ext cx="9143999" cy="97366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214967" y="5220998"/>
                <a:ext cx="6714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rgbClr val="00B0F0"/>
                    </a:solidFill>
                    <a:latin typeface="Verdana"/>
                    <a:cs typeface="Verdana"/>
                  </a:rPr>
                  <a:t>Friday, Sept. 19, 2014</a:t>
                </a:r>
                <a:endParaRPr lang="en-US" dirty="0">
                  <a:solidFill>
                    <a:srgbClr val="00B0F0"/>
                  </a:solidFill>
                  <a:latin typeface="Verdana"/>
                  <a:cs typeface="Verdana"/>
                </a:endParaRPr>
              </a:p>
            </p:txBody>
          </p:sp>
          <p:pic>
            <p:nvPicPr>
              <p:cNvPr id="37" name="Picture 36" descr="logo_umiaq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3337" y="6087521"/>
                <a:ext cx="947125" cy="548640"/>
              </a:xfrm>
              <a:prstGeom prst="rect">
                <a:avLst/>
              </a:prstGeom>
            </p:spPr>
          </p:pic>
          <p:pic>
            <p:nvPicPr>
              <p:cNvPr id="38" name="Picture 37" descr="instaar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3993" y="6041801"/>
                <a:ext cx="851427" cy="640080"/>
              </a:xfrm>
              <a:prstGeom prst="rect">
                <a:avLst/>
              </a:prstGeom>
            </p:spPr>
          </p:pic>
          <p:pic>
            <p:nvPicPr>
              <p:cNvPr id="39" name="Picture 38" descr="nunatech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2929" y="6041801"/>
                <a:ext cx="896112" cy="640080"/>
              </a:xfrm>
              <a:prstGeom prst="rect">
                <a:avLst/>
              </a:prstGeom>
            </p:spPr>
          </p:pic>
          <p:pic>
            <p:nvPicPr>
              <p:cNvPr id="40" name="Picture 39" descr="utep.gi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8059" y="6041801"/>
                <a:ext cx="827273" cy="640080"/>
              </a:xfrm>
              <a:prstGeom prst="rect">
                <a:avLst/>
              </a:prstGeom>
            </p:spPr>
          </p:pic>
          <p:pic>
            <p:nvPicPr>
              <p:cNvPr id="41" name="Picture 40" descr="logo2005.gi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9846" y="6041801"/>
                <a:ext cx="532277" cy="640080"/>
              </a:xfrm>
              <a:prstGeom prst="rect">
                <a:avLst/>
              </a:prstGeom>
            </p:spPr>
          </p:pic>
          <p:pic>
            <p:nvPicPr>
              <p:cNvPr id="42" name="Picture 41" descr="ciap_logo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666" y="6041801"/>
                <a:ext cx="632550" cy="640080"/>
              </a:xfrm>
              <a:prstGeom prst="rect">
                <a:avLst/>
              </a:prstGeom>
            </p:spPr>
          </p:pic>
          <p:pic>
            <p:nvPicPr>
              <p:cNvPr id="43" name="Picture 42" descr="alaska-state-seal.jp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0974" y="6041801"/>
                <a:ext cx="640080" cy="640080"/>
              </a:xfrm>
              <a:prstGeom prst="rect">
                <a:avLst/>
              </a:prstGeom>
            </p:spPr>
          </p:pic>
          <p:pic>
            <p:nvPicPr>
              <p:cNvPr id="44" name="Picture 43" descr="North_Slope_Borough_ak_seal.jp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1566" y="6041801"/>
                <a:ext cx="653055" cy="640080"/>
              </a:xfrm>
              <a:prstGeom prst="rect">
                <a:avLst/>
              </a:prstGeom>
            </p:spPr>
          </p:pic>
          <p:pic>
            <p:nvPicPr>
              <p:cNvPr id="45" name="Picture 2" descr="http://prodgis02.utep.edu/baidutep/sites/default/files/BAIDLogo2_3.pn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8928" y="142072"/>
                <a:ext cx="4026145" cy="1628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779431" y="4746981"/>
                <a:ext cx="75851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rgbClr val="00B0F0"/>
                    </a:solidFill>
                    <a:latin typeface="Verdana"/>
                    <a:cs typeface="Verdana"/>
                  </a:rPr>
                  <a:t>ARIES Webinar: Coastal Erosion on the North Slope of Alaska</a:t>
                </a:r>
                <a:endParaRPr lang="en-US" dirty="0">
                  <a:solidFill>
                    <a:srgbClr val="00B0F0"/>
                  </a:solidFill>
                  <a:latin typeface="Verdana"/>
                  <a:cs typeface="Verdana"/>
                </a:endParaRPr>
              </a:p>
            </p:txBody>
          </p:sp>
          <p:pic>
            <p:nvPicPr>
              <p:cNvPr id="47" name="Picture 46" descr="logo_nsf2.jp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7597" y="6041801"/>
                <a:ext cx="1088136" cy="6400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7446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6_07_CoastLost_v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613" y="-1411"/>
            <a:ext cx="2920790" cy="3403600"/>
          </a:xfrm>
          <a:prstGeom prst="rect">
            <a:avLst/>
          </a:prstGeom>
        </p:spPr>
      </p:pic>
      <p:pic>
        <p:nvPicPr>
          <p:cNvPr id="5" name="Picture 4" descr="08_09_CoastLost_v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404" y="1411"/>
            <a:ext cx="2892311" cy="3403600"/>
          </a:xfrm>
          <a:prstGeom prst="rect">
            <a:avLst/>
          </a:prstGeom>
        </p:spPr>
      </p:pic>
      <p:pic>
        <p:nvPicPr>
          <p:cNvPr id="6" name="Picture 5" descr="C:\Adrian\Thesis\Chapters\Figures\2006_07_VolumeLost_v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37991" y="3402190"/>
            <a:ext cx="2915412" cy="345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Adrian\Thesis\Chapters\Figures\2008_09_VolumeLost_v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3228" y="3402190"/>
            <a:ext cx="2927860" cy="345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498380" y="2246770"/>
            <a:ext cx="2971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</a:rPr>
              <a:t>10.7km coast</a:t>
            </a:r>
          </a:p>
          <a:p>
            <a:pPr fontAlgn="base"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</a:rPr>
              <a:t>Avg. ~18.5m retreat, 19.3ha loss, in past decade</a:t>
            </a:r>
          </a:p>
          <a:p>
            <a:pPr fontAlgn="base"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</a:rPr>
              <a:t>spatiotemporally variable</a:t>
            </a:r>
          </a:p>
          <a:p>
            <a:pPr fontAlgn="base"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</a:rPr>
              <a:t>Stepwise regression show controls different for areal/volumetric loss</a:t>
            </a:r>
          </a:p>
          <a:p>
            <a:pPr lvl="1" fontAlgn="base"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</a:rPr>
              <a:t>Wave energy (areal)</a:t>
            </a:r>
          </a:p>
          <a:p>
            <a:pPr lvl="1" fontAlgn="base"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</a:rPr>
              <a:t>Landscape (volume)</a:t>
            </a:r>
          </a:p>
          <a:p>
            <a:pPr fontAlgn="base">
              <a:spcAft>
                <a:spcPct val="0"/>
              </a:spcAft>
            </a:pP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0" name="Rectangle 67"/>
          <p:cNvSpPr>
            <a:spLocks noChangeArrowheads="1"/>
          </p:cNvSpPr>
          <p:nvPr/>
        </p:nvSpPr>
        <p:spPr bwMode="auto">
          <a:xfrm>
            <a:off x="7300559" y="1"/>
            <a:ext cx="336744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  <a:latin typeface="Garamond" pitchFamily="18" charset="0"/>
                <a:cs typeface="Arial" pitchFamily="1" charset="0"/>
              </a:rPr>
              <a:t>Monitoring of Coastal Erosion Barrow Environmental Observatory 2002-13</a:t>
            </a:r>
          </a:p>
        </p:txBody>
      </p:sp>
    </p:spTree>
    <p:extLst>
      <p:ext uri="{BB962C8B-B14F-4D97-AF65-F5344CB8AC3E}">
        <p14:creationId xmlns:p14="http://schemas.microsoft.com/office/powerpoint/2010/main" val="1270517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87" y="4486542"/>
            <a:ext cx="11711013" cy="1463228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854200" y="876715"/>
            <a:ext cx="8305800" cy="40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Scaling Measurements to Land-Ocean transfer of soil Carbon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854200" y="2016509"/>
            <a:ext cx="7762240" cy="23083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/>
              </a:solidFill>
              <a:latin typeface="Times New Roman" pitchFamily="1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  <a:latin typeface="Times New Roman" pitchFamily="1" charset="0"/>
              </a:rPr>
              <a:t>When parameterized with mean published soil C content and measured loss to erosion, estimates of soil transfer to Elson Lagoon increases 30-100%</a:t>
            </a:r>
          </a:p>
        </p:txBody>
      </p:sp>
    </p:spTree>
    <p:extLst>
      <p:ext uri="{BB962C8B-B14F-4D97-AF65-F5344CB8AC3E}">
        <p14:creationId xmlns:p14="http://schemas.microsoft.com/office/powerpoint/2010/main" val="2673558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OI_UIC_boundary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213360"/>
            <a:ext cx="8305800" cy="43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BAID-CIAP (2013 – 2016) Study Area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87680" y="1463040"/>
            <a:ext cx="5715000" cy="37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UIC Land area is approx. 900 </a:t>
            </a:r>
            <a:r>
              <a:rPr lang="en-US" b="1" dirty="0" err="1">
                <a:solidFill>
                  <a:srgbClr val="FFFF00"/>
                </a:solidFill>
              </a:rPr>
              <a:t>sq</a:t>
            </a:r>
            <a:r>
              <a:rPr lang="en-US" b="1" dirty="0">
                <a:solidFill>
                  <a:srgbClr val="FFFF00"/>
                </a:solidFill>
              </a:rPr>
              <a:t> km, 84 km of </a:t>
            </a:r>
            <a:r>
              <a:rPr lang="en-US" b="1" dirty="0" smtClean="0">
                <a:solidFill>
                  <a:srgbClr val="FFFF00"/>
                </a:solidFill>
              </a:rPr>
              <a:t>coastline Mapped </a:t>
            </a:r>
            <a:r>
              <a:rPr lang="en-US" b="1" dirty="0">
                <a:solidFill>
                  <a:srgbClr val="FFFF00"/>
                </a:solidFill>
              </a:rPr>
              <a:t>study area will include approx. </a:t>
            </a:r>
            <a:r>
              <a:rPr lang="en-US" b="1" dirty="0">
                <a:solidFill>
                  <a:srgbClr val="FFFF00"/>
                </a:solidFill>
              </a:rPr>
              <a:t>1500 </a:t>
            </a:r>
            <a:r>
              <a:rPr lang="en-US" b="1" dirty="0" err="1">
                <a:solidFill>
                  <a:srgbClr val="FFFF00"/>
                </a:solidFill>
              </a:rPr>
              <a:t>sq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</a:rPr>
              <a:t>Multiple components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1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HydrologyApril06.jpg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Content Placeholder 7"/>
          <p:cNvSpPr txBox="1">
            <a:spLocks/>
          </p:cNvSpPr>
          <p:nvPr/>
        </p:nvSpPr>
        <p:spPr>
          <a:xfrm>
            <a:off x="9250680" y="167640"/>
            <a:ext cx="2819400" cy="362712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 lnSpcReduction="10000"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land cover mapping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Wetland delineation to follow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WV2 Imagery 2009-13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Accuracy Assessment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898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_imagery_1955_B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39900" y="646430"/>
            <a:ext cx="8305800" cy="40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Historic Imagery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71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imagery_1979_AH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39900" y="646430"/>
            <a:ext cx="8305800" cy="40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Historic Imagery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78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imagery_2002_2005_DO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39900" y="646430"/>
            <a:ext cx="8305800" cy="40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Historic Imagery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6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imagery_2011-2012_SDM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39900" y="646430"/>
            <a:ext cx="8305800" cy="40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Historic Imagery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4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imagery_2012_eTerra_W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39900" y="646430"/>
            <a:ext cx="8305800" cy="40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New Imagery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95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orelines_for_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854200" y="436880"/>
            <a:ext cx="8305800" cy="40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Digital Shorelines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6046" y="2632364"/>
            <a:ext cx="196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bg1"/>
                </a:solidFill>
              </a:rPr>
              <a:t>Analysis will also include shorelines from 2010-2014 WV2 imagery. </a:t>
            </a:r>
            <a:endParaRPr lang="en-US" sz="9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33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54200" y="436880"/>
            <a:ext cx="8305800" cy="40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Authorship for this talk – the BAID CIAP Team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6" name="Picture 5" descr="uteplogo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5275" y="2323008"/>
            <a:ext cx="951571" cy="731520"/>
          </a:xfrm>
          <a:prstGeom prst="rect">
            <a:avLst/>
          </a:prstGeom>
          <a:noFill/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185793" y="2457936"/>
            <a:ext cx="82211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itchFamily="1" charset="0"/>
              </a:rPr>
              <a:t>Craig Tweedie,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" charset="0"/>
              </a:rPr>
              <a:t>Sandra Villarreal, Ryan Cody, Ari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" charset="0"/>
              </a:rPr>
              <a:t>Kassin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" charset="0"/>
              </a:rPr>
              <a:t>, Keith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" charset="0"/>
              </a:rPr>
              <a:t>Kofoed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" charset="0"/>
              </a:rPr>
              <a:t>, Abdiel Lopez, Adrian Aguirre, undergraduate students</a:t>
            </a:r>
            <a:endParaRPr lang="en-US" sz="2400" dirty="0" smtClean="0">
              <a:solidFill>
                <a:schemeClr val="bg1"/>
              </a:solidFill>
              <a:latin typeface="Times New Roman" pitchFamily="1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58493" y="3296896"/>
            <a:ext cx="7207301" cy="640080"/>
            <a:chOff x="1058493" y="3157670"/>
            <a:chExt cx="7207301" cy="640080"/>
          </a:xfrm>
        </p:grpSpPr>
        <p:pic>
          <p:nvPicPr>
            <p:cNvPr id="9" name="Picture 8" descr="nunatech3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8493" y="3157670"/>
              <a:ext cx="1005135" cy="64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3185794" y="3246878"/>
              <a:ext cx="5080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imes New Roman" pitchFamily="1" charset="0"/>
                </a:rPr>
                <a:t>Allison Gaylord</a:t>
              </a:r>
            </a:p>
          </p:txBody>
        </p:sp>
      </p:grpSp>
      <p:pic>
        <p:nvPicPr>
          <p:cNvPr id="12" name="Picture 11" descr="instaar_200shad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3380" y="4179345"/>
            <a:ext cx="975360" cy="731520"/>
          </a:xfrm>
          <a:prstGeom prst="rect">
            <a:avLst/>
          </a:prstGeom>
          <a:noFill/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185794" y="4314273"/>
            <a:ext cx="508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itchFamily="1" charset="0"/>
              </a:rPr>
              <a:t>William Manley and technician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30708" y="1440560"/>
            <a:ext cx="6955051" cy="640080"/>
            <a:chOff x="1030708" y="1440560"/>
            <a:chExt cx="6955051" cy="640080"/>
          </a:xfrm>
        </p:grpSpPr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>
              <a:off x="3185794" y="1529768"/>
              <a:ext cx="479996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imes New Roman" pitchFamily="1" charset="0"/>
                </a:rPr>
                <a:t>Erika Green and Qaiyaan Aiken </a:t>
              </a:r>
            </a:p>
          </p:txBody>
        </p:sp>
        <p:pic>
          <p:nvPicPr>
            <p:cNvPr id="16" name="Picture 15" descr="logo_umiaq_whit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708" y="1440560"/>
              <a:ext cx="1060704" cy="64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270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712" y="3525644"/>
            <a:ext cx="4219960" cy="316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854200" y="436880"/>
            <a:ext cx="8305800" cy="40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Geodatabase Development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44134" y="1027007"/>
            <a:ext cx="841586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Compiling info from numerous entities </a:t>
            </a:r>
            <a:endParaRPr lang="en-US" sz="2000" dirty="0">
              <a:solidFill>
                <a:schemeClr val="bg1"/>
              </a:solidFill>
              <a:latin typeface="Times New Roman" pitchFamily="1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Wealth of historic imagery &amp; shorelines compiled</a:t>
            </a: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including relevant info from related studies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Key data sets provided by Planning &amp; </a:t>
            </a:r>
            <a:r>
              <a:rPr lang="en-US" sz="2000" dirty="0" err="1">
                <a:solidFill>
                  <a:schemeClr val="bg1"/>
                </a:solidFill>
                <a:latin typeface="Times New Roman" pitchFamily="1" charset="0"/>
              </a:rPr>
              <a:t>Umiaq</a:t>
            </a: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 (imagery, land ownership, infrastructure, place names)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Wildlife interaction layers – need to follow up on synthesis data (critical habitat rather areas rather than individual denning sites, nests, etc.)</a:t>
            </a:r>
          </a:p>
        </p:txBody>
      </p:sp>
      <p:pic>
        <p:nvPicPr>
          <p:cNvPr id="7" name="Picture 2" descr="The first bilingual topographic map of the North Slope Borough created using ArcInf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15" y="4351676"/>
            <a:ext cx="3087563" cy="1512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74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P1813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16" y="3515840"/>
            <a:ext cx="4295520" cy="322164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33297" y="941198"/>
            <a:ext cx="7579359" cy="2585323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Times New Roman" pitchFamily="1" charset="0"/>
                <a:cs typeface="Arial" pitchFamily="1" charset="0"/>
              </a:rPr>
              <a:t>84 km coastline (all but 7 mi captured in 2013)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Times New Roman" pitchFamily="1" charset="0"/>
                <a:cs typeface="Arial" pitchFamily="1" charset="0"/>
              </a:rPr>
              <a:t>Shoreline Reference Features </a:t>
            </a:r>
            <a:br>
              <a:rPr lang="en-US" dirty="0">
                <a:solidFill>
                  <a:srgbClr val="FFFFFF"/>
                </a:solidFill>
                <a:latin typeface="Times New Roman" pitchFamily="1" charset="0"/>
                <a:cs typeface="Arial" pitchFamily="1" charset="0"/>
              </a:rPr>
            </a:br>
            <a:r>
              <a:rPr lang="en-US" dirty="0">
                <a:solidFill>
                  <a:srgbClr val="FFFFFF"/>
                </a:solidFill>
                <a:latin typeface="Times New Roman" pitchFamily="1" charset="0"/>
                <a:cs typeface="Arial" pitchFamily="1" charset="0"/>
              </a:rPr>
              <a:t>  -bluff edge</a:t>
            </a:r>
            <a:br>
              <a:rPr lang="en-US" dirty="0">
                <a:solidFill>
                  <a:srgbClr val="FFFFFF"/>
                </a:solidFill>
                <a:latin typeface="Times New Roman" pitchFamily="1" charset="0"/>
                <a:cs typeface="Arial" pitchFamily="1" charset="0"/>
              </a:rPr>
            </a:br>
            <a:r>
              <a:rPr lang="en-US" dirty="0">
                <a:solidFill>
                  <a:srgbClr val="FFFFFF"/>
                </a:solidFill>
                <a:latin typeface="Times New Roman" pitchFamily="1" charset="0"/>
                <a:cs typeface="Arial" pitchFamily="1" charset="0"/>
              </a:rPr>
              <a:t>  -waterline</a:t>
            </a:r>
            <a:br>
              <a:rPr lang="en-US" dirty="0">
                <a:solidFill>
                  <a:srgbClr val="FFFFFF"/>
                </a:solidFill>
                <a:latin typeface="Times New Roman" pitchFamily="1" charset="0"/>
                <a:cs typeface="Arial" pitchFamily="1" charset="0"/>
              </a:rPr>
            </a:br>
            <a:r>
              <a:rPr lang="en-US" dirty="0">
                <a:solidFill>
                  <a:srgbClr val="FFFFFF"/>
                </a:solidFill>
                <a:latin typeface="Times New Roman" pitchFamily="1" charset="0"/>
                <a:cs typeface="Arial" pitchFamily="1" charset="0"/>
              </a:rPr>
              <a:t>  -coastal engineering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Times New Roman" pitchFamily="1" charset="0"/>
                <a:cs typeface="Arial" pitchFamily="1" charset="0"/>
              </a:rPr>
              <a:t>Long term monitoring sites on Elson Lagoon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35760" y="393697"/>
            <a:ext cx="8305800" cy="40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  <a:latin typeface="Arial" pitchFamily="1" charset="0"/>
                <a:cs typeface="Arial" pitchFamily="1" charset="0"/>
              </a:rPr>
              <a:t>Coastal Erosion Mapping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" t="2028" r="9487" b="7379"/>
          <a:stretch/>
        </p:blipFill>
        <p:spPr>
          <a:xfrm>
            <a:off x="6280622" y="1344984"/>
            <a:ext cx="4295520" cy="378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0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656492" y="721179"/>
            <a:ext cx="41355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738188" algn="l"/>
              </a:tabLst>
            </a:pPr>
            <a:r>
              <a:rPr lang="en-AU" sz="2000" b="1" dirty="0">
                <a:solidFill>
                  <a:srgbClr val="FFFF00"/>
                </a:solidFill>
                <a:latin typeface="Arial" pitchFamily="1" charset="0"/>
                <a:cs typeface="Arial" pitchFamily="1" charset="0"/>
              </a:rPr>
              <a:t>Mapping bluff edge and waterline with DGPS</a:t>
            </a:r>
          </a:p>
        </p:txBody>
      </p:sp>
      <p:pic>
        <p:nvPicPr>
          <p:cNvPr id="106498" name="Picture 2" descr="C:\Users\ctweedie\Documents\My Albums\Alaska2013\IlseCamera\P8140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1" y="3548062"/>
            <a:ext cx="4438649" cy="3328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ctweedie\Documents\My Albums\Alaska2013\IlseCamera\P8130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81401"/>
            <a:ext cx="4724401" cy="35433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ctweedie\Documents\My Albums\Alaska2013\IlseCamera\P81200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8150"/>
            <a:ext cx="4724401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52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02460" y="611051"/>
            <a:ext cx="8305800" cy="40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Decision Support Tools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07920" y="1371601"/>
            <a:ext cx="7294880" cy="422166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To assist local stakeholders with community tasks</a:t>
            </a:r>
          </a:p>
          <a:p>
            <a:pPr marL="914400" lvl="3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Times New Roman" pitchFamily="1" charset="0"/>
              </a:rPr>
              <a:t>coastal development, conservation priorities, endangered and subsistence species protection, oil spill response, planning and zoning for vulnerable areas, etc.</a:t>
            </a:r>
            <a:endParaRPr lang="en-US" sz="1600" dirty="0">
              <a:solidFill>
                <a:schemeClr val="bg1"/>
              </a:solidFill>
              <a:latin typeface="Times New Roman" pitchFamily="1" charset="0"/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Visualize and synthesize from map layers and other input</a:t>
            </a:r>
          </a:p>
          <a:p>
            <a:pPr lvl="2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Times New Roman" pitchFamily="1" charset="0"/>
              </a:rPr>
              <a:t>existing development, land ownership, wetland types, habitat preference for endangered wildlife, height above sea level, etc.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Provide specific output for printing or saving maps, information, and reports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Help enable sustained community development</a:t>
            </a:r>
          </a:p>
        </p:txBody>
      </p:sp>
    </p:spTree>
    <p:extLst>
      <p:ext uri="{BB962C8B-B14F-4D97-AF65-F5344CB8AC3E}">
        <p14:creationId xmlns:p14="http://schemas.microsoft.com/office/powerpoint/2010/main" val="173195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54200" y="506942"/>
            <a:ext cx="8305800" cy="40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Targeted “Web Map Apps”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124893" y="991035"/>
            <a:ext cx="7579359" cy="175432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itchFamily="1" charset="0"/>
              </a:rPr>
              <a:t>Gallery of focused applications for specific user needs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itchFamily="1" charset="0"/>
              </a:rPr>
              <a:t>Easy to use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itchFamily="1" charset="0"/>
              </a:rPr>
              <a:t>Designed to fit within a workflow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itchFamily="1" charset="0"/>
              </a:rPr>
              <a:t>Provide for informed decision making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1770" b="3933"/>
          <a:stretch/>
        </p:blipFill>
        <p:spPr bwMode="auto">
          <a:xfrm>
            <a:off x="2209802" y="5203383"/>
            <a:ext cx="1951271" cy="129539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7947" y="5203384"/>
            <a:ext cx="1935597" cy="123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14035"/>
          <a:stretch/>
        </p:blipFill>
        <p:spPr>
          <a:xfrm>
            <a:off x="4920541" y="5148268"/>
            <a:ext cx="1769622" cy="129265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56495" y="6414225"/>
            <a:ext cx="8314508" cy="41549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Times New Roman" pitchFamily="1" charset="0"/>
              </a:rPr>
              <a:t>Sea ice viewer      		Research Sites                              BAID </a:t>
            </a:r>
            <a:r>
              <a:rPr lang="en-US" sz="1400" dirty="0">
                <a:solidFill>
                  <a:schemeClr val="bg1"/>
                </a:solidFill>
                <a:latin typeface="Times New Roman" pitchFamily="1" charset="0"/>
              </a:rPr>
              <a:t>in Google Earth </a:t>
            </a:r>
            <a:endParaRPr lang="en-US" sz="1400" dirty="0">
              <a:solidFill>
                <a:schemeClr val="bg1"/>
              </a:solidFill>
              <a:latin typeface="Times New Roman" pitchFamily="1" charset="0"/>
            </a:endParaRPr>
          </a:p>
        </p:txBody>
      </p:sp>
      <p:pic>
        <p:nvPicPr>
          <p:cNvPr id="11" name="Picture 10" descr="06_07_CoastLost_v3.jpg"/>
          <p:cNvPicPr>
            <a:picLocks noChangeAspect="1"/>
          </p:cNvPicPr>
          <p:nvPr/>
        </p:nvPicPr>
        <p:blipFill rotWithShape="1">
          <a:blip r:embed="rId6"/>
          <a:srcRect l="35211" t="63244" r="17994" b="9890"/>
          <a:stretch/>
        </p:blipFill>
        <p:spPr>
          <a:xfrm>
            <a:off x="2166257" y="3167744"/>
            <a:ext cx="1806364" cy="1208481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353492" y="4382631"/>
            <a:ext cx="8314508" cy="41549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Times New Roman" pitchFamily="1" charset="0"/>
              </a:rPr>
              <a:t>Coastal Monitoring		Community Planning</a:t>
            </a:r>
            <a:r>
              <a:rPr lang="en-US" sz="1400" dirty="0">
                <a:solidFill>
                  <a:schemeClr val="bg1"/>
                </a:solidFill>
                <a:latin typeface="Times New Roman" pitchFamily="1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Times New Roman" pitchFamily="1" charset="0"/>
              </a:rPr>
              <a:t>                  Imagery Time Slider</a:t>
            </a:r>
          </a:p>
        </p:txBody>
      </p:sp>
      <p:pic>
        <p:nvPicPr>
          <p:cNvPr id="14" name="Picture 3" descr="PeninsulaMap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1" t="17203" r="15222" b="46694"/>
          <a:stretch/>
        </p:blipFill>
        <p:spPr bwMode="auto">
          <a:xfrm>
            <a:off x="4748958" y="3040042"/>
            <a:ext cx="1804242" cy="125981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slide_imagery_2012_eTerra_WV2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2" t="37388" r="31190" b="15873"/>
          <a:stretch/>
        </p:blipFill>
        <p:spPr>
          <a:xfrm>
            <a:off x="7322423" y="3040043"/>
            <a:ext cx="1930211" cy="133618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138128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54200" y="436880"/>
            <a:ext cx="8305800" cy="40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Erosion Assessment Tool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07920" y="1371600"/>
            <a:ext cx="7294880" cy="23083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Help assess vulnerability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Take advantage of digital shorelines and other data layers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Times New Roman" pitchFamily="1" charset="0"/>
              </a:rPr>
              <a:t>land cover type, bathymetry, sea ice, etc.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Interactively visualize erosion trends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Help enable sustained community development</a:t>
            </a:r>
          </a:p>
        </p:txBody>
      </p:sp>
    </p:spTree>
    <p:extLst>
      <p:ext uri="{BB962C8B-B14F-4D97-AF65-F5344CB8AC3E}">
        <p14:creationId xmlns:p14="http://schemas.microsoft.com/office/powerpoint/2010/main" val="270307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196353" y="1037166"/>
            <a:ext cx="8086164" cy="496751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BAID Advisory Council of local land management entities</a:t>
            </a:r>
            <a:br>
              <a:rPr lang="en-US" sz="2400" dirty="0">
                <a:solidFill>
                  <a:schemeClr val="bg1"/>
                </a:solidFill>
                <a:latin typeface="+mj-lt"/>
              </a:rPr>
            </a:br>
            <a:r>
              <a:rPr lang="en-US" sz="2400" dirty="0">
                <a:solidFill>
                  <a:schemeClr val="bg1"/>
                </a:solidFill>
                <a:latin typeface="+mj-lt"/>
              </a:rPr>
              <a:t>Provides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guidance on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Decision Support Tools to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assist the Barrow community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with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decision making and optimization of sustainable, low-impact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community development.</a:t>
            </a:r>
          </a:p>
          <a:p>
            <a:pPr>
              <a:lnSpc>
                <a:spcPct val="120000"/>
              </a:lnSpc>
            </a:pP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Participating entities: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Arctic Slope Regional Corporation</a:t>
            </a:r>
            <a:br>
              <a:rPr lang="en-US" sz="2400" dirty="0">
                <a:solidFill>
                  <a:schemeClr val="bg1"/>
                </a:solidFill>
                <a:latin typeface="+mj-lt"/>
              </a:rPr>
            </a:br>
            <a:r>
              <a:rPr lang="en-US" sz="2400" dirty="0" err="1">
                <a:solidFill>
                  <a:schemeClr val="bg1"/>
                </a:solidFill>
                <a:latin typeface="+mj-lt"/>
              </a:rPr>
              <a:t>Ukpeaġvik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Iñupiat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Corporation (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UIC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)</a:t>
            </a:r>
            <a:br>
              <a:rPr lang="en-US" sz="2400" dirty="0">
                <a:solidFill>
                  <a:schemeClr val="bg1"/>
                </a:solidFill>
                <a:latin typeface="+mj-lt"/>
              </a:rPr>
            </a:br>
            <a:r>
              <a:rPr lang="en-US" sz="2400" dirty="0">
                <a:solidFill>
                  <a:schemeClr val="bg1"/>
                </a:solidFill>
                <a:latin typeface="+mj-lt"/>
              </a:rPr>
              <a:t>North Slope Borough</a:t>
            </a:r>
            <a:br>
              <a:rPr lang="en-US" sz="2400" dirty="0">
                <a:solidFill>
                  <a:schemeClr val="bg1"/>
                </a:solidFill>
                <a:latin typeface="+mj-lt"/>
              </a:rPr>
            </a:br>
            <a:r>
              <a:rPr lang="en-US" sz="2400" dirty="0">
                <a:solidFill>
                  <a:schemeClr val="bg1"/>
                </a:solidFill>
                <a:latin typeface="+mj-lt"/>
              </a:rPr>
              <a:t>City of Barrow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+mj-lt"/>
              </a:rPr>
            </a:br>
            <a:r>
              <a:rPr lang="en-US" sz="2400" dirty="0">
                <a:solidFill>
                  <a:schemeClr val="bg1"/>
                </a:solidFill>
                <a:latin typeface="+mj-lt"/>
              </a:rPr>
              <a:t>Native Village of Barrow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854200" y="436880"/>
            <a:ext cx="8305800" cy="40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Stakeholder Participation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173" y="3917002"/>
            <a:ext cx="3088344" cy="228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6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07920" y="1371601"/>
            <a:ext cx="7294880" cy="33239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Advisory Council &amp; Community meetings</a:t>
            </a:r>
          </a:p>
          <a:p>
            <a:pPr marL="800100" lvl="1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Follow up Discussions with NSB Planning</a:t>
            </a:r>
          </a:p>
          <a:p>
            <a:pPr marL="800100" lvl="1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Discussions with NSB Emergency Management and ARIES team regarding monitoring of priority infrastructure </a:t>
            </a:r>
          </a:p>
          <a:p>
            <a:pPr marL="800100" lvl="1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Reviewed NSB Permit Applications</a:t>
            </a:r>
          </a:p>
          <a:p>
            <a:pPr marL="800100" lvl="1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Reviewed </a:t>
            </a:r>
            <a:r>
              <a:rPr lang="en-US" sz="2000" dirty="0" err="1">
                <a:solidFill>
                  <a:schemeClr val="bg1"/>
                </a:solidFill>
                <a:latin typeface="Times New Roman" pitchFamily="1" charset="0"/>
              </a:rPr>
              <a:t>Umiaq</a:t>
            </a: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 Permit Applications</a:t>
            </a:r>
          </a:p>
          <a:p>
            <a:pPr marL="800100" lvl="1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Participated in </a:t>
            </a:r>
            <a:r>
              <a:rPr lang="en-US" sz="2000" dirty="0" err="1">
                <a:solidFill>
                  <a:schemeClr val="bg1"/>
                </a:solidFill>
                <a:latin typeface="Times New Roman" pitchFamily="1" charset="0"/>
              </a:rPr>
              <a:t>Umiaq</a:t>
            </a:r>
            <a:r>
              <a:rPr lang="en-US" sz="2000" dirty="0">
                <a:solidFill>
                  <a:schemeClr val="bg1"/>
                </a:solidFill>
                <a:latin typeface="Times New Roman" pitchFamily="1" charset="0"/>
              </a:rPr>
              <a:t> BEO Science Planning Meetings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02460" y="589878"/>
            <a:ext cx="8305800" cy="40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Scoping with Stakeholders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8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43974" y="1289509"/>
            <a:ext cx="7579359" cy="483209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Times New Roman" pitchFamily="1" charset="0"/>
              </a:rPr>
              <a:t>E</a:t>
            </a:r>
            <a:r>
              <a:rPr lang="en-US" sz="2200" dirty="0">
                <a:solidFill>
                  <a:schemeClr val="bg1"/>
                </a:solidFill>
                <a:latin typeface="Times New Roman" pitchFamily="1" charset="0"/>
              </a:rPr>
              <a:t>xpert guidance in 2014-2015 is critical to ensure the apps will be helpful.</a:t>
            </a:r>
          </a:p>
          <a:p>
            <a:endParaRPr lang="en-US" sz="2200" dirty="0">
              <a:solidFill>
                <a:schemeClr val="bg1"/>
              </a:solidFill>
              <a:latin typeface="Times New Roman" pitchFamily="1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Times New Roman" pitchFamily="1" charset="0"/>
              </a:rPr>
              <a:t>How could the new wetlands map be applied in workflows for decision making?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chemeClr val="bg1"/>
              </a:solidFill>
              <a:latin typeface="Times New Roman" pitchFamily="1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Times New Roman" pitchFamily="1" charset="0"/>
              </a:rPr>
              <a:t>C</a:t>
            </a:r>
            <a:r>
              <a:rPr lang="en-US" sz="2200" dirty="0">
                <a:solidFill>
                  <a:schemeClr val="bg1"/>
                </a:solidFill>
                <a:latin typeface="Times New Roman" pitchFamily="1" charset="0"/>
              </a:rPr>
              <a:t>ould synthesized information on erosion rates be used for comprehensive planning?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chemeClr val="bg1"/>
              </a:solidFill>
              <a:latin typeface="Times New Roman" pitchFamily="1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Times New Roman" pitchFamily="1" charset="0"/>
              </a:rPr>
              <a:t>Specific recommendations for the tools? Priority data layers?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chemeClr val="bg1"/>
              </a:solidFill>
              <a:latin typeface="Times New Roman" pitchFamily="1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Times New Roman" pitchFamily="1" charset="0"/>
              </a:rPr>
              <a:t>Where are the most important areas?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chemeClr val="bg1"/>
              </a:solidFill>
              <a:latin typeface="Times New Roman" pitchFamily="1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Times New Roman" pitchFamily="1" charset="0"/>
              </a:rPr>
              <a:t>How should we handle maintenance of dynamic data layers?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913964" y="254000"/>
            <a:ext cx="8305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Stakeholder Feedback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1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108200" y="1162974"/>
            <a:ext cx="7670800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" charset="0"/>
              </a:rPr>
              <a:t>Local Expertise and </a:t>
            </a:r>
            <a:r>
              <a:rPr lang="en-US" sz="2400" dirty="0">
                <a:solidFill>
                  <a:schemeClr val="bg1"/>
                </a:solidFill>
                <a:latin typeface="Times New Roman" pitchFamily="1" charset="0"/>
              </a:rPr>
              <a:t>Capacity</a:t>
            </a:r>
            <a:endParaRPr lang="en-US" sz="2400" dirty="0">
              <a:solidFill>
                <a:schemeClr val="bg1"/>
              </a:solidFill>
              <a:latin typeface="Times New Roman" pitchFamily="1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30680" y="30480"/>
            <a:ext cx="8305800" cy="43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854200" y="436880"/>
            <a:ext cx="8305800" cy="40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Stakeholder Participation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1771818"/>
            <a:ext cx="4914900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065" y="554990"/>
            <a:ext cx="1485900" cy="2228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3154680"/>
            <a:ext cx="418338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9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54200" y="436880"/>
            <a:ext cx="8305800" cy="40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Motivations for Coastal Research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07921" y="1493520"/>
            <a:ext cx="7579359" cy="397031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 pitchFamily="1" charset="0"/>
              </a:rPr>
              <a:t>Response to Arctic warming and potential for increased erosion rates</a:t>
            </a:r>
            <a:endParaRPr lang="en-US" sz="2400" dirty="0">
              <a:solidFill>
                <a:schemeClr val="bg1"/>
              </a:solidFill>
              <a:latin typeface="Times New Roman" pitchFamily="1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 pitchFamily="1" charset="0"/>
              </a:rPr>
              <a:t>Response to changes </a:t>
            </a:r>
            <a:r>
              <a:rPr lang="en-US" sz="2400" dirty="0">
                <a:solidFill>
                  <a:schemeClr val="bg1"/>
                </a:solidFill>
                <a:latin typeface="Times New Roman" pitchFamily="1" charset="0"/>
              </a:rPr>
              <a:t>in weather and extreme events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 pitchFamily="1" charset="0"/>
              </a:rPr>
              <a:t>Response to sea </a:t>
            </a:r>
            <a:r>
              <a:rPr lang="en-US" sz="2400" dirty="0">
                <a:solidFill>
                  <a:schemeClr val="bg1"/>
                </a:solidFill>
                <a:latin typeface="Times New Roman" pitchFamily="1" charset="0"/>
              </a:rPr>
              <a:t>level rise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 pitchFamily="1" charset="0"/>
              </a:rPr>
              <a:t>Fate and transport of soil organic carbon and nutrients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 pitchFamily="1" charset="0"/>
              </a:rPr>
              <a:t>Impact of erosion on terrestrial and marine ecosystems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 pitchFamily="1" charset="0"/>
              </a:rPr>
              <a:t>Sustainability and subsistence for local peoples</a:t>
            </a:r>
            <a:endParaRPr lang="en-US" sz="2000" dirty="0">
              <a:solidFill>
                <a:schemeClr val="bg1"/>
              </a:solidFill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22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43974" y="1289509"/>
            <a:ext cx="7579359" cy="415498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prstClr val="white"/>
                </a:solidFill>
                <a:latin typeface="Times New Roman" pitchFamily="1" charset="0"/>
              </a:rPr>
              <a:t>All activities above to continue in 2015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prstClr val="white"/>
              </a:solidFill>
              <a:latin typeface="Times New Roman" pitchFamily="1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prstClr val="white"/>
                </a:solidFill>
                <a:latin typeface="Times New Roman" pitchFamily="1" charset="0"/>
              </a:rPr>
              <a:t>Time lapse photography (7 total)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prstClr val="white"/>
                </a:solidFill>
                <a:latin typeface="Times New Roman" pitchFamily="1" charset="0"/>
              </a:rPr>
              <a:t>5-node </a:t>
            </a:r>
            <a:r>
              <a:rPr lang="en-US" sz="2200" dirty="0" err="1" smtClean="0">
                <a:solidFill>
                  <a:prstClr val="white"/>
                </a:solidFill>
                <a:latin typeface="Times New Roman" pitchFamily="1" charset="0"/>
              </a:rPr>
              <a:t>micromet</a:t>
            </a:r>
            <a:r>
              <a:rPr lang="en-US" sz="2200" dirty="0" smtClean="0">
                <a:solidFill>
                  <a:prstClr val="white"/>
                </a:solidFill>
                <a:latin typeface="Times New Roman" pitchFamily="1" charset="0"/>
              </a:rPr>
              <a:t> stations deployed (3 on coast)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prstClr val="white"/>
                </a:solidFill>
                <a:latin typeface="Times New Roman" pitchFamily="1" charset="0"/>
              </a:rPr>
              <a:t>New seismic sensor for measuring wave impact prototyped in 2014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prstClr val="white"/>
                </a:solidFill>
                <a:latin typeface="Times New Roman" pitchFamily="1" charset="0"/>
              </a:rPr>
              <a:t>Terrestrial </a:t>
            </a:r>
            <a:r>
              <a:rPr lang="en-US" sz="2200" dirty="0" err="1" smtClean="0">
                <a:solidFill>
                  <a:prstClr val="white"/>
                </a:solidFill>
                <a:latin typeface="Times New Roman" pitchFamily="1" charset="0"/>
              </a:rPr>
              <a:t>lidar</a:t>
            </a:r>
            <a:r>
              <a:rPr lang="en-US" sz="2200" dirty="0" smtClean="0">
                <a:solidFill>
                  <a:prstClr val="white"/>
                </a:solidFill>
                <a:latin typeface="Times New Roman" pitchFamily="1" charset="0"/>
              </a:rPr>
              <a:t> of Chukchi Coast ~200 x 100m 2012-14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prstClr val="white"/>
                </a:solidFill>
                <a:latin typeface="Times New Roman" pitchFamily="1" charset="0"/>
              </a:rPr>
              <a:t>Kite Aerial Photography and derived DEMs (UAV in 2015?)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prstClr val="white"/>
                </a:solidFill>
                <a:latin typeface="Times New Roman" pitchFamily="1" charset="0"/>
              </a:rPr>
              <a:t>Near shore bathymetry mapping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prstClr val="white"/>
                </a:solidFill>
                <a:latin typeface="Times New Roman" pitchFamily="1" charset="0"/>
              </a:rPr>
              <a:t>Pressure sensors, water temp., underwater time lapse camera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prstClr val="white"/>
                </a:solidFill>
                <a:latin typeface="Times New Roman" pitchFamily="1" charset="0"/>
              </a:rPr>
              <a:t>Water chemistry – pCO2, pH, alkalinity, turbidity, C, N, sediment characterization – sensor system prototyped in 2013</a:t>
            </a:r>
            <a:endParaRPr lang="en-US" sz="2200" dirty="0">
              <a:solidFill>
                <a:prstClr val="white"/>
              </a:solidFill>
              <a:latin typeface="Times New Roman" pitchFamily="1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913964" y="254000"/>
            <a:ext cx="8305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Ongoing and Other Activities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9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owlface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973888"/>
          </a:xfrm>
          <a:noFill/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524000" y="76201"/>
            <a:ext cx="815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 smtClean="0">
                <a:latin typeface="Times New Roman" panose="02020603050405020304" pitchFamily="18" charset="0"/>
              </a:rPr>
              <a:t>Thanks – Questions?</a:t>
            </a:r>
            <a:endParaRPr lang="en-US" altLang="en-US" sz="4000" b="1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35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54200" y="436880"/>
            <a:ext cx="8305800" cy="40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Material to be Presented today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07921" y="1493520"/>
            <a:ext cx="7579359" cy="452431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prstClr val="white"/>
                </a:solidFill>
                <a:latin typeface="Times New Roman" pitchFamily="1" charset="0"/>
              </a:rPr>
              <a:t>Erosion monitoring along the coastline of the Barrow Environmental Observatory 2003-214.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prstClr val="white"/>
                </a:solidFill>
                <a:latin typeface="Times New Roman" pitchFamily="1" charset="0"/>
              </a:rPr>
              <a:t>BOEM/USFWS – Coastal Impact Assistance Program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latin typeface="Times New Roman" pitchFamily="1" charset="0"/>
              </a:rPr>
              <a:t>Wetland mapping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latin typeface="Times New Roman" pitchFamily="1" charset="0"/>
              </a:rPr>
              <a:t>Historic coastal change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latin typeface="Times New Roman" pitchFamily="1" charset="0"/>
              </a:rPr>
              <a:t>Modern coastal change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latin typeface="Times New Roman" pitchFamily="1" charset="0"/>
              </a:rPr>
              <a:t>Web mapping and decision tools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latin typeface="Times New Roman" pitchFamily="1" charset="0"/>
              </a:rPr>
              <a:t>Stakeholder engagement and outreach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latin typeface="Times New Roman" pitchFamily="1" charset="0"/>
              </a:rPr>
              <a:t>Research activities planned in the near future</a:t>
            </a:r>
            <a:endParaRPr lang="en-US" sz="2000" dirty="0">
              <a:solidFill>
                <a:prstClr val="white"/>
              </a:solidFill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88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laska Aug 2003 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-195263"/>
            <a:ext cx="12192000" cy="7053263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48156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705" t="3536" b="5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50409"/>
          <a:stretch/>
        </p:blipFill>
        <p:spPr>
          <a:xfrm>
            <a:off x="1412111" y="1153028"/>
            <a:ext cx="5048049" cy="3615746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854200" y="436880"/>
            <a:ext cx="8305800" cy="40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Erosion monitoring BEO Coast 2002 - 2014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7" name="Picture 2" descr="C:\Documents and Settings\Craig Tweedie\My Documents\ConferencePresentations\2008\10_SacnasIpy\FINAL_IMAGES\9\IMG_9434andres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9850" y="492443"/>
            <a:ext cx="3810000" cy="25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1304" r="896" b="3644"/>
          <a:stretch>
            <a:fillRect/>
          </a:stretch>
        </p:blipFill>
        <p:spPr bwMode="auto">
          <a:xfrm>
            <a:off x="7661177" y="3253193"/>
            <a:ext cx="4424723" cy="351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154680" y="4903997"/>
            <a:ext cx="4283019" cy="175432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  <a:latin typeface="Times New Roman" pitchFamily="1" charset="0"/>
              </a:rPr>
              <a:t>DGPS surveys of bluff edge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  <a:latin typeface="Times New Roman" pitchFamily="1" charset="0"/>
              </a:rPr>
              <a:t>4 sections A-D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  <a:latin typeface="Times New Roman" pitchFamily="1" charset="0"/>
              </a:rPr>
              <a:t>~11km coast</a:t>
            </a:r>
            <a:endParaRPr lang="en-US" sz="2400" dirty="0">
              <a:solidFill>
                <a:prstClr val="white"/>
              </a:solidFill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49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49888"/>
          <a:stretch/>
        </p:blipFill>
        <p:spPr>
          <a:xfrm>
            <a:off x="5336035" y="6305"/>
            <a:ext cx="6898414" cy="3432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196"/>
          <a:stretch/>
        </p:blipFill>
        <p:spPr>
          <a:xfrm>
            <a:off x="5336035" y="3438650"/>
            <a:ext cx="6855972" cy="3432345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854200" y="876715"/>
            <a:ext cx="8305800" cy="40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Areal Loss &amp;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Volumetric Loss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2003-13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38201" y="1840757"/>
            <a:ext cx="4497834" cy="341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/>
              </a:solidFill>
              <a:latin typeface="Times New Roman" pitchFamily="1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  <a:latin typeface="Times New Roman" pitchFamily="1" charset="0"/>
              </a:rPr>
              <a:t>DGPS surveys processed to polylines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  <a:latin typeface="Times New Roman" pitchFamily="1" charset="0"/>
              </a:rPr>
              <a:t>DSAS segments 20m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  <a:latin typeface="Times New Roman" pitchFamily="1" charset="0"/>
              </a:rPr>
              <a:t>Volume assumed bluff was vertical</a:t>
            </a:r>
          </a:p>
        </p:txBody>
      </p:sp>
    </p:spTree>
    <p:extLst>
      <p:ext uri="{BB962C8B-B14F-4D97-AF65-F5344CB8AC3E}">
        <p14:creationId xmlns:p14="http://schemas.microsoft.com/office/powerpoint/2010/main" val="2691143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0406"/>
          <a:stretch/>
        </p:blipFill>
        <p:spPr>
          <a:xfrm>
            <a:off x="5777910" y="3427466"/>
            <a:ext cx="6414089" cy="34305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50363"/>
          <a:stretch/>
        </p:blipFill>
        <p:spPr>
          <a:xfrm>
            <a:off x="5745479" y="-1851"/>
            <a:ext cx="6419573" cy="3430534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854200" y="876715"/>
            <a:ext cx="8305800" cy="40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Cumulative Areal Loss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2003-13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38201" y="1840757"/>
            <a:ext cx="4497834" cy="341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/>
              </a:solidFill>
              <a:latin typeface="Times New Roman" pitchFamily="1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  <a:latin typeface="Times New Roman" pitchFamily="1" charset="0"/>
              </a:rPr>
              <a:t>DGPS surveys processed to polylines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  <a:latin typeface="Times New Roman" pitchFamily="1" charset="0"/>
              </a:rPr>
              <a:t>DSAS segments 20m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  <a:latin typeface="Times New Roman" pitchFamily="1" charset="0"/>
              </a:rPr>
              <a:t>Volume assumed bluff was vertical</a:t>
            </a:r>
          </a:p>
        </p:txBody>
      </p:sp>
    </p:spTree>
    <p:extLst>
      <p:ext uri="{BB962C8B-B14F-4D97-AF65-F5344CB8AC3E}">
        <p14:creationId xmlns:p14="http://schemas.microsoft.com/office/powerpoint/2010/main" val="3929620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440" y="304800"/>
            <a:ext cx="7650480" cy="11430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FFFF00"/>
                </a:solidFill>
              </a:rPr>
              <a:t>Stepwise Regression Model ~ Areal Loss at Elson Lagoon 2002-2012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rcRect b="2351"/>
          <a:stretch>
            <a:fillRect/>
          </a:stretch>
        </p:blipFill>
        <p:spPr bwMode="auto">
          <a:xfrm>
            <a:off x="1747203" y="1694245"/>
            <a:ext cx="8697595" cy="49872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683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2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Arial" pitchFamily="1" charset="0"/>
            <a:cs typeface="Arial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Arial" pitchFamily="1" charset="0"/>
            <a:cs typeface="Arial" pitchFamily="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2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Arial" pitchFamily="1" charset="0"/>
            <a:cs typeface="Arial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Arial" pitchFamily="1" charset="0"/>
            <a:cs typeface="Arial" pitchFamily="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2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Arial" pitchFamily="1" charset="0"/>
            <a:cs typeface="Arial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Arial" pitchFamily="1" charset="0"/>
            <a:cs typeface="Arial" pitchFamily="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863</Words>
  <Application>Microsoft Office PowerPoint</Application>
  <PresentationFormat>Widescreen</PresentationFormat>
  <Paragraphs>150</Paragraphs>
  <Slides>31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Calibri</vt:lpstr>
      <vt:lpstr>Calibri Light</vt:lpstr>
      <vt:lpstr>Cambria</vt:lpstr>
      <vt:lpstr>Garamond</vt:lpstr>
      <vt:lpstr>Times New Roman</vt:lpstr>
      <vt:lpstr>Verdana</vt:lpstr>
      <vt:lpstr>Wingdings</vt:lpstr>
      <vt:lpstr>Office Theme</vt:lpstr>
      <vt:lpstr>Default Design</vt:lpstr>
      <vt:lpstr>1_Default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Stepwise Regression Model ~ Areal Loss at Elson Lagoon 2002-2012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Tweedie, Craig E</dc:creator>
  <cp:lastModifiedBy>Tweedie, Craig E</cp:lastModifiedBy>
  <cp:revision>30</cp:revision>
  <dcterms:created xsi:type="dcterms:W3CDTF">2014-09-18T17:12:46Z</dcterms:created>
  <dcterms:modified xsi:type="dcterms:W3CDTF">2014-09-19T08:13:24Z</dcterms:modified>
</cp:coreProperties>
</file>